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sldIdLst>
    <p:sldId id="297" r:id="rId5"/>
    <p:sldId id="298" r:id="rId6"/>
    <p:sldId id="257" r:id="rId7"/>
    <p:sldId id="258" r:id="rId8"/>
    <p:sldId id="266" r:id="rId9"/>
    <p:sldId id="271" r:id="rId10"/>
    <p:sldId id="272" r:id="rId11"/>
    <p:sldId id="273" r:id="rId12"/>
    <p:sldId id="270" r:id="rId13"/>
    <p:sldId id="259" r:id="rId14"/>
    <p:sldId id="275" r:id="rId15"/>
    <p:sldId id="277" r:id="rId16"/>
    <p:sldId id="279" r:id="rId17"/>
    <p:sldId id="274" r:id="rId18"/>
    <p:sldId id="276" r:id="rId19"/>
    <p:sldId id="280" r:id="rId20"/>
    <p:sldId id="281" r:id="rId21"/>
    <p:sldId id="282" r:id="rId22"/>
    <p:sldId id="283" r:id="rId23"/>
    <p:sldId id="284" r:id="rId24"/>
    <p:sldId id="285" r:id="rId25"/>
    <p:sldId id="287" r:id="rId26"/>
    <p:sldId id="288" r:id="rId27"/>
    <p:sldId id="289" r:id="rId28"/>
    <p:sldId id="290" r:id="rId29"/>
    <p:sldId id="291" r:id="rId30"/>
    <p:sldId id="292" r:id="rId31"/>
    <p:sldId id="265" r:id="rId32"/>
    <p:sldId id="293" r:id="rId33"/>
    <p:sldId id="295" r:id="rId34"/>
    <p:sldId id="29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58045" autoAdjust="0"/>
  </p:normalViewPr>
  <p:slideViewPr>
    <p:cSldViewPr snapToGrid="0">
      <p:cViewPr varScale="1">
        <p:scale>
          <a:sx n="65" d="100"/>
          <a:sy n="65" d="100"/>
        </p:scale>
        <p:origin x="20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2-22T00:10:11.850"/>
    </inkml:context>
    <inkml:brush xml:id="br0">
      <inkml:brushProperty name="width" value="0.14111" units="cm"/>
      <inkml:brushProperty name="height" value="0.14111" units="cm"/>
      <inkml:brushProperty name="color" value="#595959"/>
      <inkml:brushProperty name="ignorePressure" value="1"/>
    </inkml:brush>
  </inkml:definitions>
  <inkml:traceGroup>
    <inkml:annotationXML>
      <emma:emma xmlns:emma="http://www.w3.org/2003/04/emma" version="1.0">
        <emma:interpretation id="{3C2A3979-DA72-4696-9CE8-F60E8A82B4F3}" emma:medium="tactile" emma:mode="ink">
          <msink:context xmlns:msink="http://schemas.microsoft.com/ink/2010/main" type="inkDrawing" rotatedBoundingBox="10641,12326 17746,11514 17780,11813 10676,12625" shapeName="Other"/>
        </emma:interpretation>
      </emma:emma>
    </inkml:annotationXML>
    <inkml:trace contextRef="#ctx0" brushRef="#br0">14521 5927,'0'0,"0"0,0 0,0 0,-4 0,-1 0,-5 0,0 0,-3 0,-3 4,-3 2,-3-1,-6 4,-11 4,-7 4,-8 4,-9 1,-1-1,-3-2,2 2,3-4,4 0,7-3,5-4,-4 0,0 0,-10 0,-12 0,-14 3,-9-2,-2 2,3-2,10-1,5-4,8-2,0-3,-6 4,-6 1,-10-2,-7 0,2-1,4-2,5 0,10 4,5 0,8 0,-3-1,-6-1,-13 3,-6 1,-2-1,0-3,7 1,6-3,9 0,8-1,4 4,-2 2,-6-2,-12 1,-10-2,-5-1,0 2,4 2,6 0,8-2,6-1,-2-2,-5 5,-10 0,-12-1,0 3,0 1,8 2,9 0,9-3,5 3,3-2,-6 3,-9 3,-14 4,-6 1,2 0,5-2,6 2,10 1,10-3,4 0,-3 1,-8 6,-6 3,-8 0,-3 0,12-4,5-2,2-2,5-3,6-1,6 2,4 2,3 1,10-2,12-5,10-5,10-4</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657CA-744E-4B77-AB4A-C874A18E191F}" type="datetimeFigureOut">
              <a:rPr lang="en-US" smtClean="0"/>
              <a:t>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E40B34-2DC6-468C-BF6E-07EDF1D604C2}" type="slidenum">
              <a:rPr lang="en-US" smtClean="0"/>
              <a:t>‹#›</a:t>
            </a:fld>
            <a:endParaRPr lang="en-US"/>
          </a:p>
        </p:txBody>
      </p:sp>
    </p:spTree>
    <p:extLst>
      <p:ext uri="{BB962C8B-B14F-4D97-AF65-F5344CB8AC3E}">
        <p14:creationId xmlns:p14="http://schemas.microsoft.com/office/powerpoint/2010/main" val="429281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409575" y="698500"/>
            <a:ext cx="6203950" cy="3490913"/>
          </a:xfrm>
          <a:ln/>
        </p:spPr>
      </p:sp>
      <p:sp>
        <p:nvSpPr>
          <p:cNvPr id="55299"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to SDAO’s first lunch and learn webinar, My name is Christian Boyd and I will be your</a:t>
            </a:r>
            <a:r>
              <a:rPr lang="en-US" sz="1200" kern="1200" baseline="0" dirty="0">
                <a:solidFill>
                  <a:schemeClr val="tx1"/>
                </a:solidFill>
                <a:effectLst/>
                <a:latin typeface="+mn-lt"/>
                <a:ea typeface="+mn-ea"/>
                <a:cs typeface="+mn-cs"/>
              </a:rPr>
              <a:t> moderator for todays Webinar.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Every first Thursday of the month, we will be offering a lunch-time webinar to our members about various topics including risk management, claims, property, and more. Today’s webinar will be an informational session about safety committees. This will be the beginning of a four-part series on safety committees.</a:t>
            </a:r>
            <a:r>
              <a:rPr lang="en-US" sz="1200" kern="1200" baseline="0" dirty="0">
                <a:solidFill>
                  <a:schemeClr val="tx1"/>
                </a:solidFill>
                <a:effectLst/>
                <a:latin typeface="+mn-lt"/>
                <a:ea typeface="+mn-ea"/>
                <a:cs typeface="+mn-cs"/>
              </a:rPr>
              <a:t> The flowing three sessions will be on</a:t>
            </a:r>
            <a:r>
              <a:rPr lang="en-US" sz="1200" kern="1200" dirty="0">
                <a:solidFill>
                  <a:schemeClr val="tx1"/>
                </a:solidFill>
                <a:effectLst/>
                <a:latin typeface="+mn-lt"/>
                <a:ea typeface="+mn-ea"/>
                <a:cs typeface="+mn-cs"/>
              </a:rPr>
              <a:t> accident investigations, hazard identification and effective safety committees.</a:t>
            </a:r>
            <a:r>
              <a:rPr lang="en-US" dirty="0"/>
              <a:t>.</a:t>
            </a:r>
          </a:p>
          <a:p>
            <a:endParaRPr lang="en-US" dirty="0"/>
          </a:p>
        </p:txBody>
      </p:sp>
      <p:sp>
        <p:nvSpPr>
          <p:cNvPr id="55300" name="Slide Number Placeholder 3"/>
          <p:cNvSpPr>
            <a:spLocks noGrp="1"/>
          </p:cNvSpPr>
          <p:nvPr>
            <p:ph type="sldNum" sz="quarter" idx="5"/>
          </p:nvPr>
        </p:nvSpPr>
        <p:spPr>
          <a:noFill/>
        </p:spPr>
        <p:txBody>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BF92F5-DC81-418B-8D37-6B504F029E3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87892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everyone can have a safety committee the only decision to make is whether you can have safety meetings instead.  This flow chart will help you determine if it’s legal for you to do so.  For 10 or fewer employees, you can have both.  Figure out what works best for you and make it happen.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more than 10 employees ask your self these questions.  Do more than half of your employees do the majority of their work outside of an office?  IF they do then you can do both a committee or a meeting.  Do more than half of your employees work in an office?  Then you can do both.  </a:t>
            </a:r>
          </a:p>
        </p:txBody>
      </p:sp>
      <p:sp>
        <p:nvSpPr>
          <p:cNvPr id="4" name="Slide Number Placeholder 3"/>
          <p:cNvSpPr>
            <a:spLocks noGrp="1"/>
          </p:cNvSpPr>
          <p:nvPr>
            <p:ph type="sldNum" sz="quarter" idx="10"/>
          </p:nvPr>
        </p:nvSpPr>
        <p:spPr/>
        <p:txBody>
          <a:bodyPr/>
          <a:lstStyle/>
          <a:p>
            <a:fld id="{B2E40B34-2DC6-468C-BF6E-07EDF1D604C2}" type="slidenum">
              <a:rPr lang="en-US" smtClean="0"/>
              <a:t>11</a:t>
            </a:fld>
            <a:endParaRPr lang="en-US"/>
          </a:p>
        </p:txBody>
      </p:sp>
    </p:spTree>
    <p:extLst>
      <p:ext uri="{BB962C8B-B14F-4D97-AF65-F5344CB8AC3E}">
        <p14:creationId xmlns:p14="http://schemas.microsoft.com/office/powerpoint/2010/main" val="1721121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boil it all down, the only industries that are saddled with only having a committee are retail and manufacturing establishments.  </a:t>
            </a:r>
          </a:p>
        </p:txBody>
      </p:sp>
      <p:sp>
        <p:nvSpPr>
          <p:cNvPr id="4" name="Slide Number Placeholder 3"/>
          <p:cNvSpPr>
            <a:spLocks noGrp="1"/>
          </p:cNvSpPr>
          <p:nvPr>
            <p:ph type="sldNum" sz="quarter" idx="10"/>
          </p:nvPr>
        </p:nvSpPr>
        <p:spPr/>
        <p:txBody>
          <a:bodyPr/>
          <a:lstStyle/>
          <a:p>
            <a:fld id="{B2E40B34-2DC6-468C-BF6E-07EDF1D604C2}" type="slidenum">
              <a:rPr lang="en-US" smtClean="0"/>
              <a:t>12</a:t>
            </a:fld>
            <a:endParaRPr lang="en-US"/>
          </a:p>
        </p:txBody>
      </p:sp>
    </p:spTree>
    <p:extLst>
      <p:ext uri="{BB962C8B-B14F-4D97-AF65-F5344CB8AC3E}">
        <p14:creationId xmlns:p14="http://schemas.microsoft.com/office/powerpoint/2010/main" val="3325675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other ideas for having a committee.  Like a hybrid committee that morphs the concepts of a committee and meetings.  Also a centralized committee, which is what SDAO does.  If you have these or want to explore these ideas, contact the risk management department.</a:t>
            </a:r>
          </a:p>
        </p:txBody>
      </p:sp>
      <p:sp>
        <p:nvSpPr>
          <p:cNvPr id="4" name="Slide Number Placeholder 3"/>
          <p:cNvSpPr>
            <a:spLocks noGrp="1"/>
          </p:cNvSpPr>
          <p:nvPr>
            <p:ph type="sldNum" sz="quarter" idx="10"/>
          </p:nvPr>
        </p:nvSpPr>
        <p:spPr/>
        <p:txBody>
          <a:bodyPr/>
          <a:lstStyle/>
          <a:p>
            <a:fld id="{B2E40B34-2DC6-468C-BF6E-07EDF1D604C2}" type="slidenum">
              <a:rPr lang="en-US" smtClean="0"/>
              <a:t>13</a:t>
            </a:fld>
            <a:endParaRPr lang="en-US"/>
          </a:p>
        </p:txBody>
      </p:sp>
    </p:spTree>
    <p:extLst>
      <p:ext uri="{BB962C8B-B14F-4D97-AF65-F5344CB8AC3E}">
        <p14:creationId xmlns:p14="http://schemas.microsoft.com/office/powerpoint/2010/main" val="1282717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have chosen to do a safety committee, what’s the rules?  </a:t>
            </a:r>
          </a:p>
          <a:p>
            <a:endParaRPr lang="en-US" dirty="0"/>
          </a:p>
        </p:txBody>
      </p:sp>
      <p:sp>
        <p:nvSpPr>
          <p:cNvPr id="4" name="Slide Number Placeholder 3"/>
          <p:cNvSpPr>
            <a:spLocks noGrp="1"/>
          </p:cNvSpPr>
          <p:nvPr>
            <p:ph type="sldNum" sz="quarter" idx="10"/>
          </p:nvPr>
        </p:nvSpPr>
        <p:spPr/>
        <p:txBody>
          <a:bodyPr/>
          <a:lstStyle/>
          <a:p>
            <a:fld id="{B2E40B34-2DC6-468C-BF6E-07EDF1D604C2}" type="slidenum">
              <a:rPr lang="en-US" smtClean="0"/>
              <a:t>14</a:t>
            </a:fld>
            <a:endParaRPr lang="en-US"/>
          </a:p>
        </p:txBody>
      </p:sp>
    </p:spTree>
    <p:extLst>
      <p:ext uri="{BB962C8B-B14F-4D97-AF65-F5344CB8AC3E}">
        <p14:creationId xmlns:p14="http://schemas.microsoft.com/office/powerpoint/2010/main" val="3603500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Oregon administrative rule is the rule for safety committees and safety meetings.  </a:t>
            </a:r>
          </a:p>
          <a:p>
            <a:endParaRPr lang="en-US" dirty="0"/>
          </a:p>
        </p:txBody>
      </p:sp>
      <p:sp>
        <p:nvSpPr>
          <p:cNvPr id="4" name="Slide Number Placeholder 3"/>
          <p:cNvSpPr>
            <a:spLocks noGrp="1"/>
          </p:cNvSpPr>
          <p:nvPr>
            <p:ph type="sldNum" sz="quarter" idx="10"/>
          </p:nvPr>
        </p:nvSpPr>
        <p:spPr/>
        <p:txBody>
          <a:bodyPr/>
          <a:lstStyle/>
          <a:p>
            <a:fld id="{B2E40B34-2DC6-468C-BF6E-07EDF1D604C2}" type="slidenum">
              <a:rPr lang="en-US" smtClean="0"/>
              <a:t>15</a:t>
            </a:fld>
            <a:endParaRPr lang="en-US"/>
          </a:p>
        </p:txBody>
      </p:sp>
    </p:spTree>
    <p:extLst>
      <p:ext uri="{BB962C8B-B14F-4D97-AF65-F5344CB8AC3E}">
        <p14:creationId xmlns:p14="http://schemas.microsoft.com/office/powerpoint/2010/main" val="4092463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Oregon OSHA has a list of requirements that we are going to distill down in the next few slides.  As always, read the rules if you want to know all of the requirements or contact risk management for help.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40B34-2DC6-468C-BF6E-07EDF1D60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808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members of the safety committee should be employees and management members that volunteer to help out.  If the organization can’t find volunteers committee representatives can be chosen.  The management team can select their representative and the employees can select theirs if needed. The members should represent the major activities of your organization.  For example:  Fire Districts, paid staff and volunteers;  Library districts, Librarians, IT, warehouse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40B34-2DC6-468C-BF6E-07EDF1D60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8433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members of the safety committee must agree on who will be the chairperson.  It doesn’t need to be an election, you can simply come to consensus about who will lead the group.  Also you must receive training.  The two required topics are how to identify hazards and the principles of accident investigation.  You can do these trainings yourself or take advantage of the resources SDAO has to help you with them.  There will be upcoming webinars on these topics.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40B34-2DC6-468C-BF6E-07EDF1D60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754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organizations with 20 or fewer employees you can have a committee with 2 members, although I might recommend having a safety meeting at this point, but we can talk about that at a later date.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more than 20 you must have a minimum of 4 members.  And remember they should represent your major activities.  Also keep in mind that Oregon OSHA wants you to have equal representation from management and the labor force.  So those 4 members would be at least 2 management and 2 labor.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40B34-2DC6-468C-BF6E-07EDF1D60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381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meeting requirements are fairly simple.  Meet monthly.  If your district does nothing but office work you could do quarterly meetings, but check with risk management first.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make thing easier you can conduct your meetings via conference call or video conferencing.  Take advantage of the technology that’s out there.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40B34-2DC6-468C-BF6E-07EDF1D60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991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409575" y="698500"/>
            <a:ext cx="6203950" cy="3490913"/>
          </a:xfrm>
          <a:ln/>
        </p:spPr>
      </p:sp>
      <p:sp>
        <p:nvSpPr>
          <p:cNvPr id="55299" name="Notes Placeholder 2"/>
          <p:cNvSpPr>
            <a:spLocks noGrp="1"/>
          </p:cNvSpPr>
          <p:nvPr>
            <p:ph type="body" idx="1"/>
          </p:nvPr>
        </p:nvSpPr>
        <p:spPr>
          <a:noFill/>
        </p:spPr>
        <p:txBody>
          <a:bodyPr/>
          <a:lstStyle/>
          <a:p>
            <a:endParaRPr lang="en-US" dirty="0"/>
          </a:p>
          <a:p>
            <a:r>
              <a:rPr lang="en-US" dirty="0"/>
              <a:t>Please send in your questions throughout the webinar using the question box on the </a:t>
            </a:r>
            <a:r>
              <a:rPr lang="en-US" dirty="0" err="1"/>
              <a:t>gotowebinar</a:t>
            </a:r>
            <a:r>
              <a:rPr lang="en-US" dirty="0"/>
              <a:t> app and we will attempt to answer them as time allows. There is a good chance</a:t>
            </a:r>
            <a:r>
              <a:rPr lang="en-US" baseline="0" dirty="0"/>
              <a:t> we may not get to all the questions today so w</a:t>
            </a:r>
            <a:r>
              <a:rPr lang="en-US" dirty="0"/>
              <a:t>e will be sending out an</a:t>
            </a:r>
            <a:r>
              <a:rPr lang="en-US" baseline="0" dirty="0"/>
              <a:t> email to all attendees with the questions we receive and the answers to those questions. </a:t>
            </a:r>
            <a:r>
              <a:rPr lang="en-US" dirty="0"/>
              <a:t> Just so you know there is a bit of lag time when you send the question and when the presenter gets the question.  If you have a really complex situation, please email riskmanagement@sdao.com and we will contact you directly.  </a:t>
            </a:r>
          </a:p>
          <a:p>
            <a:endParaRPr lang="en-US" dirty="0"/>
          </a:p>
          <a:p>
            <a:r>
              <a:rPr lang="en-US" dirty="0"/>
              <a:t>Thanks for attending the first of many SDAO lunch and learn style webinars. I will now</a:t>
            </a:r>
            <a:r>
              <a:rPr lang="en-US" baseline="0" dirty="0"/>
              <a:t> turn it over to today's presenter Jason Jantzi.</a:t>
            </a:r>
            <a:endParaRPr lang="en-US" dirty="0"/>
          </a:p>
        </p:txBody>
      </p:sp>
      <p:sp>
        <p:nvSpPr>
          <p:cNvPr id="55300" name="Slide Number Placeholder 3"/>
          <p:cNvSpPr>
            <a:spLocks noGrp="1"/>
          </p:cNvSpPr>
          <p:nvPr>
            <p:ph type="sldNum" sz="quarter" idx="5"/>
          </p:nvPr>
        </p:nvSpPr>
        <p:spPr>
          <a:noFill/>
        </p:spPr>
        <p:txBody>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BF92F5-DC81-418B-8D37-6B504F029E3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27786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must keep a record of your meetings.  Those minutes are to be kept for at least 3 years.  AND all of your employees must have access to them.  This is again a great way to take advantage of technology.  Internal web pages, emails, etc. can be used to disseminate the minutes.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40B34-2DC6-468C-BF6E-07EDF1D60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287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minutes need to capture certain things.  They need to have the date and names of those attending.  Any of the issues that you discussed and the resolutions you came to.  If you do make a recommendation, those need to be tracked to completion.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40B34-2DC6-468C-BF6E-07EDF1D60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309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best misconception that I have heard about in my 15 years working for Oregon OSHA.  The committee has to do the inspections.  Well actually the rule requires that the committee “establish procedures for conducting workplace inspections…” and that “persons trained in hazard identification conduct those inspections.” My recommendation is to have some of the committee do the inspections with others.  This becomes a great opportunity to train future committee members as well as see how the culture of the organization is doing.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40B34-2DC6-468C-BF6E-07EDF1D60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264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another one that always got me strange looks when I started talking.  Even though the safety committee rule requires a quarterly inspection, my guess is that you, air quotes, “inspect” your facilities more than quarterly, unless it’s a pump house 17 miles from the nearest road. That’s good because there’s another rule that OSHA has that requires inspections of your facilities, “as often as necessary” The typical problem with these inspections is that they aren’t documented.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40B34-2DC6-468C-BF6E-07EDF1D60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015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places of employment must be inspected by a qualified person or persons as often as the type of operation or the character of the equipment requires.”  The typical problem with these inspections is that they aren’t documented.  But if you began to document them those would take the place of the safety committee inspections.  The benefit of this is that the safety committee can now do oversight.  Plus, it gets more people involved, which helps all of us comply with one of the self-insured rules.  But now I’m just becoming OSHA nerdy, if that’s possible.  Needless to say, doing this helps on many fronts.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40B34-2DC6-468C-BF6E-07EDF1D60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973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another area of safety committee rules that has gotten twisted up.  Once again the safety committee is tasked with developing the process that will be used in the event of an accident.  Part of this process has to be making recommendations that are followed to completion.  The committee should be the oversight group that reviews all of the safety items, including accident investigations and makes recommendations.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40B34-2DC6-468C-BF6E-07EDF1D60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4805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committee is to review all the accident and incident investigation that your organization does.  After ensuring the investigation gets to the root causes, the committee needs to make recommendations that help prevent these accidents from occurring again.  Those root causes are most likely related to training, supervision, or the availability of resources.  Therefore the committee should be looking to recommend things that correct deficiencies in these areas.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40B34-2DC6-468C-BF6E-07EDF1D60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539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these safety committee rules are echoed or complimented in the self-insured rules that govern how the SDIS workers compensation group operates.  This toolkit will be made available for all districts in the workers comp pool and covers all the required items that Oregon OSHA mandates.</a:t>
            </a:r>
          </a:p>
          <a:p>
            <a:endParaRPr lang="en-US" dirty="0"/>
          </a:p>
          <a:p>
            <a:r>
              <a:rPr lang="en-US" dirty="0"/>
              <a:t>Key points for</a:t>
            </a:r>
            <a:r>
              <a:rPr lang="en-US" baseline="0" dirty="0"/>
              <a:t> members to know about: </a:t>
            </a:r>
          </a:p>
          <a:p>
            <a:endParaRPr lang="en-US" baseline="0" dirty="0"/>
          </a:p>
          <a:p>
            <a:pPr marL="171450" indent="-171450">
              <a:buFont typeface="Arial" panose="020B0604020202020204" pitchFamily="34" charset="0"/>
              <a:buChar char="•"/>
            </a:pPr>
            <a:r>
              <a:rPr lang="en-US" baseline="0" dirty="0"/>
              <a:t>Reviewed by legal counsel</a:t>
            </a:r>
          </a:p>
          <a:p>
            <a:pPr marL="171450" indent="-171450">
              <a:buFont typeface="Arial" panose="020B0604020202020204" pitchFamily="34" charset="0"/>
              <a:buChar char="•"/>
            </a:pPr>
            <a:r>
              <a:rPr lang="en-US" baseline="0" dirty="0"/>
              <a:t>Exceeds the OR-OSHA requirements</a:t>
            </a:r>
          </a:p>
          <a:p>
            <a:pPr marL="171450" indent="-171450">
              <a:buFont typeface="Arial" panose="020B0604020202020204" pitchFamily="34" charset="0"/>
              <a:buChar char="•"/>
            </a:pPr>
            <a:r>
              <a:rPr lang="en-US" baseline="0" dirty="0"/>
              <a:t>Helps to tie together all the OR-OSHA requirements that they are already doing</a:t>
            </a:r>
          </a:p>
          <a:p>
            <a:pPr marL="171450" indent="-171450">
              <a:buFont typeface="Arial" panose="020B0604020202020204" pitchFamily="34" charset="0"/>
              <a:buChar char="•"/>
            </a:pPr>
            <a:r>
              <a:rPr lang="en-US" baseline="0" dirty="0"/>
              <a:t>Designed for 3-ring binder so they can update easily</a:t>
            </a:r>
          </a:p>
          <a:p>
            <a:pPr marL="171450" indent="-171450">
              <a:buFont typeface="Arial" panose="020B0604020202020204" pitchFamily="34" charset="0"/>
              <a:buChar char="•"/>
            </a:pPr>
            <a:endParaRPr lang="en-US" baseline="0" dirty="0"/>
          </a:p>
          <a:p>
            <a:r>
              <a:rPr lang="en-US" dirty="0"/>
              <a:t>Review table of contents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7DCBDD-C9AB-40E9-B194-302D70E6FB04}"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17223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have an understanding of the safety committees purpose you may have questions.  Go ahead and send your questions in to us so we can address them before the end of the webinar.  While you are doing that I am going to go over some of the services that the risk management department has to offer.</a:t>
            </a:r>
          </a:p>
          <a:p>
            <a:endParaRPr lang="en-US" dirty="0"/>
          </a:p>
        </p:txBody>
      </p:sp>
      <p:sp>
        <p:nvSpPr>
          <p:cNvPr id="4" name="Slide Number Placeholder 3"/>
          <p:cNvSpPr>
            <a:spLocks noGrp="1"/>
          </p:cNvSpPr>
          <p:nvPr>
            <p:ph type="sldNum" sz="quarter" idx="10"/>
          </p:nvPr>
        </p:nvSpPr>
        <p:spPr/>
        <p:txBody>
          <a:bodyPr/>
          <a:lstStyle/>
          <a:p>
            <a:fld id="{B2E40B34-2DC6-468C-BF6E-07EDF1D604C2}" type="slidenum">
              <a:rPr lang="en-US" smtClean="0"/>
              <a:t>29</a:t>
            </a:fld>
            <a:endParaRPr lang="en-US"/>
          </a:p>
        </p:txBody>
      </p:sp>
    </p:spTree>
    <p:extLst>
      <p:ext uri="{BB962C8B-B14F-4D97-AF65-F5344CB8AC3E}">
        <p14:creationId xmlns:p14="http://schemas.microsoft.com/office/powerpoint/2010/main" val="3933843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services that the SDAO Risk Management department can offer you…</a:t>
            </a:r>
          </a:p>
          <a:p>
            <a:r>
              <a:rPr lang="en-US" dirty="0"/>
              <a:t>Onsite training visits for safety committee walk throughs addressing employee safety issues</a:t>
            </a:r>
          </a:p>
          <a:p>
            <a:r>
              <a:rPr lang="en-US" dirty="0"/>
              <a:t>Industrial Hygiene – Indoor air quality, noise, ergonomics</a:t>
            </a:r>
          </a:p>
          <a:p>
            <a:r>
              <a:rPr lang="en-US" dirty="0"/>
              <a:t>Infrastructure inspections for both property and liability</a:t>
            </a:r>
          </a:p>
          <a:p>
            <a:r>
              <a:rPr lang="en-US" dirty="0"/>
              <a:t>Just remember if you need assistance email riskmanagement@sdao.com </a:t>
            </a:r>
          </a:p>
          <a:p>
            <a:endParaRPr lang="en-US" dirty="0"/>
          </a:p>
        </p:txBody>
      </p:sp>
      <p:sp>
        <p:nvSpPr>
          <p:cNvPr id="4" name="Slide Number Placeholder 3"/>
          <p:cNvSpPr>
            <a:spLocks noGrp="1"/>
          </p:cNvSpPr>
          <p:nvPr>
            <p:ph type="sldNum" sz="quarter" idx="10"/>
          </p:nvPr>
        </p:nvSpPr>
        <p:spPr/>
        <p:txBody>
          <a:bodyPr/>
          <a:lstStyle/>
          <a:p>
            <a:fld id="{B2E40B34-2DC6-468C-BF6E-07EDF1D604C2}" type="slidenum">
              <a:rPr lang="en-US" smtClean="0"/>
              <a:t>30</a:t>
            </a:fld>
            <a:endParaRPr lang="en-US"/>
          </a:p>
        </p:txBody>
      </p:sp>
    </p:spTree>
    <p:extLst>
      <p:ext uri="{BB962C8B-B14F-4D97-AF65-F5344CB8AC3E}">
        <p14:creationId xmlns:p14="http://schemas.microsoft.com/office/powerpoint/2010/main" val="772100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409575" y="698500"/>
            <a:ext cx="6203950" cy="3490913"/>
          </a:xfrm>
          <a:ln/>
        </p:spPr>
      </p:sp>
      <p:sp>
        <p:nvSpPr>
          <p:cNvPr id="54275" name="Notes Placeholder 2"/>
          <p:cNvSpPr>
            <a:spLocks noGrp="1"/>
          </p:cNvSpPr>
          <p:nvPr>
            <p:ph type="body" idx="1"/>
          </p:nvPr>
        </p:nvSpPr>
        <p:spPr>
          <a:noFill/>
        </p:spPr>
        <p:txBody>
          <a:bodyPr/>
          <a:lstStyle/>
          <a:p>
            <a:r>
              <a:rPr lang="en-US" dirty="0"/>
              <a:t>Welcome to the first of 4  SDAO webinars on the topic of safety committees.  As Christian mentioned we will be holding a monthly webinar and discuss a wide range of topics. If you have an idea for us, please let the risk management team know via email at riskmanagement@sdao.com </a:t>
            </a:r>
          </a:p>
          <a:p>
            <a:endParaRPr lang="en-US" dirty="0"/>
          </a:p>
          <a:p>
            <a:r>
              <a:rPr lang="en-US" dirty="0"/>
              <a:t>Now let’s get started with the safety committee overview.</a:t>
            </a:r>
          </a:p>
        </p:txBody>
      </p:sp>
      <p:sp>
        <p:nvSpPr>
          <p:cNvPr id="54276" name="Slide Number Placeholder 3"/>
          <p:cNvSpPr>
            <a:spLocks noGrp="1"/>
          </p:cNvSpPr>
          <p:nvPr>
            <p:ph type="sldNum" sz="quarter" idx="5"/>
          </p:nvPr>
        </p:nvSpPr>
        <p:spPr>
          <a:noFill/>
        </p:spPr>
        <p:txBody>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B34BC6-7E24-44DF-8AAB-39160062F39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24860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endParaRPr lang="en-US" altLang="en-US" dirty="0">
              <a:latin typeface="Arial" panose="020B0604020202020204" pitchFamily="34" charset="0"/>
              <a:cs typeface="Arial" panose="020B0604020202020204" pitchFamily="34" charset="0"/>
            </a:endParaRPr>
          </a:p>
        </p:txBody>
      </p:sp>
      <p:sp>
        <p:nvSpPr>
          <p:cNvPr id="58372" name="Slide Number Placeholder 3"/>
          <p:cNvSpPr>
            <a:spLocks noGrp="1"/>
          </p:cNvSpPr>
          <p:nvPr>
            <p:ph type="sldNum" sz="quarter" idx="5"/>
          </p:nvPr>
        </p:nvSpPr>
        <p:spPr>
          <a:noFill/>
        </p:spPr>
        <p:txBody>
          <a:bodyPr/>
          <a:lstStyle>
            <a:lvl1pPr defTabSz="931863">
              <a:defRPr>
                <a:solidFill>
                  <a:schemeClr val="tx1"/>
                </a:solidFill>
                <a:latin typeface="Tahoma" panose="020B0604030504040204" pitchFamily="34" charset="0"/>
                <a:cs typeface="Arial" panose="020B0604020202020204" pitchFamily="34" charset="0"/>
              </a:defRPr>
            </a:lvl1pPr>
            <a:lvl2pPr marL="742950" indent="-285750" defTabSz="931863">
              <a:defRPr>
                <a:solidFill>
                  <a:schemeClr val="tx1"/>
                </a:solidFill>
                <a:latin typeface="Tahoma" panose="020B0604030504040204" pitchFamily="34" charset="0"/>
                <a:cs typeface="Arial" panose="020B0604020202020204" pitchFamily="34" charset="0"/>
              </a:defRPr>
            </a:lvl2pPr>
            <a:lvl3pPr marL="1143000" indent="-228600" defTabSz="931863">
              <a:defRPr>
                <a:solidFill>
                  <a:schemeClr val="tx1"/>
                </a:solidFill>
                <a:latin typeface="Tahoma" panose="020B0604030504040204" pitchFamily="34" charset="0"/>
                <a:cs typeface="Arial" panose="020B0604020202020204" pitchFamily="34" charset="0"/>
              </a:defRPr>
            </a:lvl3pPr>
            <a:lvl4pPr marL="1600200" indent="-228600" defTabSz="931863">
              <a:defRPr>
                <a:solidFill>
                  <a:schemeClr val="tx1"/>
                </a:solidFill>
                <a:latin typeface="Tahoma" panose="020B0604030504040204" pitchFamily="34" charset="0"/>
                <a:cs typeface="Arial" panose="020B0604020202020204" pitchFamily="34" charset="0"/>
              </a:defRPr>
            </a:lvl4pPr>
            <a:lvl5pPr marL="2057400" indent="-228600" defTabSz="931863">
              <a:defRPr>
                <a:solidFill>
                  <a:schemeClr val="tx1"/>
                </a:solidFill>
                <a:latin typeface="Tahom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ACB66872-C445-497E-A85D-8281F9316C7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1863"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805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409575" y="698500"/>
            <a:ext cx="6203950" cy="3490913"/>
          </a:xfrm>
          <a:ln/>
        </p:spPr>
      </p:sp>
      <p:sp>
        <p:nvSpPr>
          <p:cNvPr id="55299" name="Notes Placeholder 2"/>
          <p:cNvSpPr>
            <a:spLocks noGrp="1"/>
          </p:cNvSpPr>
          <p:nvPr>
            <p:ph type="body" idx="1"/>
          </p:nvPr>
        </p:nvSpPr>
        <p:spPr>
          <a:noFill/>
        </p:spPr>
        <p:txBody>
          <a:bodyPr/>
          <a:lstStyle/>
          <a:p>
            <a:r>
              <a:rPr lang="en-US" dirty="0"/>
              <a:t>Review the goals of class.</a:t>
            </a:r>
          </a:p>
          <a:p>
            <a:endParaRPr lang="en-US" dirty="0"/>
          </a:p>
          <a:p>
            <a:r>
              <a:rPr lang="en-US" dirty="0"/>
              <a:t>Please send in your questions throughout the </a:t>
            </a:r>
            <a:r>
              <a:rPr lang="en-US" dirty="0" err="1"/>
              <a:t>gotowebinar</a:t>
            </a:r>
            <a:r>
              <a:rPr lang="en-US" dirty="0"/>
              <a:t> app and we will attempt to answer them as time allows.  Just so you know there is a </a:t>
            </a:r>
            <a:r>
              <a:rPr lang="en-US" dirty="0" err="1"/>
              <a:t>a</a:t>
            </a:r>
            <a:r>
              <a:rPr lang="en-US" dirty="0"/>
              <a:t> bit of a lag when you send the question and when the presenter gets the question.  If you don’t get your answers during the webinar or you have a really complex situation, please email riskmanagement@sdao.com and we will contact you directly.  </a:t>
            </a:r>
          </a:p>
          <a:p>
            <a:endParaRPr lang="en-US" dirty="0"/>
          </a:p>
          <a:p>
            <a:r>
              <a:rPr lang="en-US" dirty="0"/>
              <a:t>Thanks for attending the first of many SDAO lunch and learn style webinars.</a:t>
            </a:r>
          </a:p>
        </p:txBody>
      </p:sp>
      <p:sp>
        <p:nvSpPr>
          <p:cNvPr id="55300" name="Slide Number Placeholder 3"/>
          <p:cNvSpPr>
            <a:spLocks noGrp="1"/>
          </p:cNvSpPr>
          <p:nvPr>
            <p:ph type="sldNum" sz="quarter" idx="5"/>
          </p:nvPr>
        </p:nvSpPr>
        <p:spPr>
          <a:noFill/>
        </p:spPr>
        <p:txBody>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BF92F5-DC81-418B-8D37-6B504F029E3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5787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bad dad joke…but let’s start here.  </a:t>
            </a:r>
          </a:p>
        </p:txBody>
      </p:sp>
      <p:sp>
        <p:nvSpPr>
          <p:cNvPr id="4" name="Slide Number Placeholder 3"/>
          <p:cNvSpPr>
            <a:spLocks noGrp="1"/>
          </p:cNvSpPr>
          <p:nvPr>
            <p:ph type="sldNum" sz="quarter" idx="10"/>
          </p:nvPr>
        </p:nvSpPr>
        <p:spPr/>
        <p:txBody>
          <a:bodyPr/>
          <a:lstStyle/>
          <a:p>
            <a:fld id="{B2E40B34-2DC6-468C-BF6E-07EDF1D604C2}" type="slidenum">
              <a:rPr lang="en-US" smtClean="0"/>
              <a:t>5</a:t>
            </a:fld>
            <a:endParaRPr lang="en-US"/>
          </a:p>
        </p:txBody>
      </p:sp>
    </p:spTree>
    <p:extLst>
      <p:ext uri="{BB962C8B-B14F-4D97-AF65-F5344CB8AC3E}">
        <p14:creationId xmlns:p14="http://schemas.microsoft.com/office/powerpoint/2010/main" val="3946612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the purpose of the safety committee?  Straight out of the introduction to the Safety Committee and Meetings rule:  “the purpose of safety committees and safety meetings is to bring workers and management together in a non-adversarial, cooperative effort to promote safety and health.”</a:t>
            </a:r>
          </a:p>
          <a:p>
            <a:endParaRPr lang="en-US" dirty="0"/>
          </a:p>
        </p:txBody>
      </p:sp>
      <p:sp>
        <p:nvSpPr>
          <p:cNvPr id="4" name="Slide Number Placeholder 3"/>
          <p:cNvSpPr>
            <a:spLocks noGrp="1"/>
          </p:cNvSpPr>
          <p:nvPr>
            <p:ph type="sldNum" sz="quarter" idx="10"/>
          </p:nvPr>
        </p:nvSpPr>
        <p:spPr/>
        <p:txBody>
          <a:bodyPr/>
          <a:lstStyle/>
          <a:p>
            <a:fld id="{B2E40B34-2DC6-468C-BF6E-07EDF1D604C2}" type="slidenum">
              <a:rPr lang="en-US" smtClean="0"/>
              <a:t>6</a:t>
            </a:fld>
            <a:endParaRPr lang="en-US"/>
          </a:p>
        </p:txBody>
      </p:sp>
    </p:spTree>
    <p:extLst>
      <p:ext uri="{BB962C8B-B14F-4D97-AF65-F5344CB8AC3E}">
        <p14:creationId xmlns:p14="http://schemas.microsoft.com/office/powerpoint/2010/main" val="1090712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group is your best advocates for promoting safety and health in the workplace.  Health and Safety and job satisfaction go hand in hand.  It is not the safety police and should not be used to enforce your organization’s policies.  That is the role of your supervisors and may actually harm the reputation of your safety committee.  </a:t>
            </a:r>
          </a:p>
          <a:p>
            <a:endParaRPr lang="en-US" dirty="0"/>
          </a:p>
        </p:txBody>
      </p:sp>
      <p:sp>
        <p:nvSpPr>
          <p:cNvPr id="4" name="Slide Number Placeholder 3"/>
          <p:cNvSpPr>
            <a:spLocks noGrp="1"/>
          </p:cNvSpPr>
          <p:nvPr>
            <p:ph type="sldNum" sz="quarter" idx="10"/>
          </p:nvPr>
        </p:nvSpPr>
        <p:spPr/>
        <p:txBody>
          <a:bodyPr/>
          <a:lstStyle/>
          <a:p>
            <a:fld id="{B2E40B34-2DC6-468C-BF6E-07EDF1D604C2}" type="slidenum">
              <a:rPr lang="en-US" smtClean="0"/>
              <a:t>7</a:t>
            </a:fld>
            <a:endParaRPr lang="en-US"/>
          </a:p>
        </p:txBody>
      </p:sp>
    </p:spTree>
    <p:extLst>
      <p:ext uri="{BB962C8B-B14F-4D97-AF65-F5344CB8AC3E}">
        <p14:creationId xmlns:p14="http://schemas.microsoft.com/office/powerpoint/2010/main" val="8869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2012 Drexel University developed a validated survey tool that showed the link between safety and organizational outcomes, such as job satisfaction and burnout.  So if you don’t think that the safety committee can have an impact on your organization beyond health and safety think again.  </a:t>
            </a:r>
          </a:p>
        </p:txBody>
      </p:sp>
      <p:sp>
        <p:nvSpPr>
          <p:cNvPr id="4" name="Slide Number Placeholder 3"/>
          <p:cNvSpPr>
            <a:spLocks noGrp="1"/>
          </p:cNvSpPr>
          <p:nvPr>
            <p:ph type="sldNum" sz="quarter" idx="10"/>
          </p:nvPr>
        </p:nvSpPr>
        <p:spPr/>
        <p:txBody>
          <a:bodyPr/>
          <a:lstStyle/>
          <a:p>
            <a:fld id="{B2E40B34-2DC6-468C-BF6E-07EDF1D604C2}" type="slidenum">
              <a:rPr lang="en-US" smtClean="0"/>
              <a:t>8</a:t>
            </a:fld>
            <a:endParaRPr lang="en-US"/>
          </a:p>
        </p:txBody>
      </p:sp>
    </p:spTree>
    <p:extLst>
      <p:ext uri="{BB962C8B-B14F-4D97-AF65-F5344CB8AC3E}">
        <p14:creationId xmlns:p14="http://schemas.microsoft.com/office/powerpoint/2010/main" val="4254869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best source of information to help you determine if you can do a safety meeting.  Bottom line is everyone can do a safety committee, but there may be times when a safety meeting is the best for organization. You can find this an many other resources on the Oregon OSHA website under the A-Z topic list. </a:t>
            </a:r>
          </a:p>
        </p:txBody>
      </p:sp>
      <p:sp>
        <p:nvSpPr>
          <p:cNvPr id="4" name="Slide Number Placeholder 3"/>
          <p:cNvSpPr>
            <a:spLocks noGrp="1"/>
          </p:cNvSpPr>
          <p:nvPr>
            <p:ph type="sldNum" sz="quarter" idx="10"/>
          </p:nvPr>
        </p:nvSpPr>
        <p:spPr/>
        <p:txBody>
          <a:bodyPr/>
          <a:lstStyle/>
          <a:p>
            <a:fld id="{B2E40B34-2DC6-468C-BF6E-07EDF1D604C2}" type="slidenum">
              <a:rPr lang="en-US" smtClean="0"/>
              <a:t>10</a:t>
            </a:fld>
            <a:endParaRPr lang="en-US"/>
          </a:p>
        </p:txBody>
      </p:sp>
    </p:spTree>
    <p:extLst>
      <p:ext uri="{BB962C8B-B14F-4D97-AF65-F5344CB8AC3E}">
        <p14:creationId xmlns:p14="http://schemas.microsoft.com/office/powerpoint/2010/main" val="1274722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Title - Top">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lvl1pPr>
              <a:defRPr sz="8000">
                <a:solidFill>
                  <a:schemeClr val="bg1">
                    <a:lumMod val="65000"/>
                    <a:lumOff val="35000"/>
                  </a:schemeClr>
                </a:solidFill>
              </a:defRPr>
            </a:lvl1pPr>
          </a:lstStyle>
          <a:p>
            <a:pPr lvl="0">
              <a:defRPr sz="1800" b="0" cap="none" spc="0">
                <a:solidFill>
                  <a:srgbClr val="000000"/>
                </a:solidFill>
              </a:defRPr>
            </a:pPr>
            <a:r>
              <a:rPr lang="en-US" sz="8100" b="1" cap="all" spc="-242" dirty="0">
                <a:solidFill>
                  <a:srgbClr val="FFFFFF"/>
                </a:solidFill>
              </a:rPr>
              <a:t>Click to edit Master title style</a:t>
            </a:r>
            <a:endParaRPr sz="8100" b="1" cap="all" spc="-242" dirty="0">
              <a:solidFill>
                <a:srgbClr val="FFFFFF"/>
              </a:solidFill>
            </a:endParaRPr>
          </a:p>
        </p:txBody>
      </p:sp>
      <p:sp>
        <p:nvSpPr>
          <p:cNvPr id="9" name="Shape 9"/>
          <p:cNvSpPr>
            <a:spLocks noGrp="1"/>
          </p:cNvSpPr>
          <p:nvPr>
            <p:ph type="body" idx="1"/>
          </p:nvPr>
        </p:nvSpPr>
        <p:spPr>
          <a:xfrm>
            <a:off x="619125" y="2209800"/>
            <a:ext cx="11525251" cy="2085975"/>
          </a:xfrm>
          <a:prstGeom prst="rect">
            <a:avLst/>
          </a:prstGeom>
        </p:spPr>
        <p:txBody>
          <a:bodyPr/>
          <a:lstStyle>
            <a:lvl1pPr>
              <a:defRPr>
                <a:solidFill>
                  <a:schemeClr val="bg1">
                    <a:lumMod val="65000"/>
                    <a:lumOff val="35000"/>
                  </a:schemeClr>
                </a:solidFill>
              </a:defRPr>
            </a:lvl1pPr>
            <a:lvl2pPr>
              <a:defRPr>
                <a:solidFill>
                  <a:schemeClr val="bg1">
                    <a:lumMod val="65000"/>
                    <a:lumOff val="35000"/>
                  </a:schemeClr>
                </a:solidFill>
              </a:defRPr>
            </a:lvl2pPr>
            <a:lvl3pPr>
              <a:defRPr spc="0">
                <a:solidFill>
                  <a:schemeClr val="bg1">
                    <a:lumMod val="65000"/>
                    <a:lumOff val="35000"/>
                  </a:schemeClr>
                </a:solidFill>
              </a:defRPr>
            </a:lvl3pPr>
            <a:lvl4pPr>
              <a:defRPr spc="0">
                <a:solidFill>
                  <a:schemeClr val="bg1">
                    <a:lumMod val="65000"/>
                    <a:lumOff val="35000"/>
                  </a:schemeClr>
                </a:solidFill>
              </a:defRPr>
            </a:lvl4pPr>
            <a:lvl5pPr>
              <a:defRPr spc="0">
                <a:solidFill>
                  <a:schemeClr val="bg1">
                    <a:lumMod val="65000"/>
                    <a:lumOff val="35000"/>
                  </a:schemeClr>
                </a:solidFill>
              </a:defRPr>
            </a:lvl5pPr>
          </a:lstStyle>
          <a:p>
            <a:pPr lvl="0">
              <a:defRPr sz="1800" b="0" spc="0">
                <a:solidFill>
                  <a:srgbClr val="000000"/>
                </a:solidFill>
              </a:defRPr>
            </a:pPr>
            <a:r>
              <a:rPr lang="en-US" sz="3600" b="1" spc="-36" dirty="0">
                <a:solidFill>
                  <a:srgbClr val="FFFFFF"/>
                </a:solidFill>
              </a:rPr>
              <a:t>Edit Master text styles</a:t>
            </a:r>
          </a:p>
          <a:p>
            <a:pPr lvl="1">
              <a:defRPr sz="1800" b="0" spc="0">
                <a:solidFill>
                  <a:srgbClr val="000000"/>
                </a:solidFill>
              </a:defRPr>
            </a:pPr>
            <a:r>
              <a:rPr lang="en-US" sz="3600" b="1" spc="-36" dirty="0">
                <a:solidFill>
                  <a:srgbClr val="FFFFFF"/>
                </a:solidFill>
              </a:rPr>
              <a:t>Second level</a:t>
            </a:r>
          </a:p>
          <a:p>
            <a:pPr lvl="2">
              <a:defRPr sz="1800" b="0" spc="0">
                <a:solidFill>
                  <a:srgbClr val="000000"/>
                </a:solidFill>
              </a:defRPr>
            </a:pPr>
            <a:r>
              <a:rPr lang="en-US" sz="3600" b="1" spc="-36" dirty="0">
                <a:solidFill>
                  <a:srgbClr val="FFFFFF"/>
                </a:solidFill>
              </a:rPr>
              <a:t>Third level</a:t>
            </a:r>
          </a:p>
          <a:p>
            <a:pPr lvl="3">
              <a:defRPr sz="1800" b="0" spc="0">
                <a:solidFill>
                  <a:srgbClr val="000000"/>
                </a:solidFill>
              </a:defRPr>
            </a:pPr>
            <a:r>
              <a:rPr lang="en-US" sz="3600" b="1" spc="-36" dirty="0">
                <a:solidFill>
                  <a:srgbClr val="FFFFFF"/>
                </a:solidFill>
              </a:rPr>
              <a:t>Fourth level</a:t>
            </a:r>
          </a:p>
          <a:p>
            <a:pPr lvl="4">
              <a:defRPr sz="1800" b="0" spc="0">
                <a:solidFill>
                  <a:srgbClr val="000000"/>
                </a:solidFill>
              </a:defRPr>
            </a:pPr>
            <a:r>
              <a:rPr lang="en-US" sz="3600" b="1" spc="-36" dirty="0">
                <a:solidFill>
                  <a:srgbClr val="FFFFFF"/>
                </a:solidFill>
              </a:rPr>
              <a:t>Fifth level</a:t>
            </a:r>
            <a:endParaRPr sz="3600" b="1" dirty="0">
              <a:solidFill>
                <a:srgbClr val="FFFFFF"/>
              </a:solidFill>
            </a:endParaRPr>
          </a:p>
        </p:txBody>
      </p:sp>
    </p:spTree>
    <p:extLst>
      <p:ext uri="{BB962C8B-B14F-4D97-AF65-F5344CB8AC3E}">
        <p14:creationId xmlns:p14="http://schemas.microsoft.com/office/powerpoint/2010/main" val="1142134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19BE-F9AD-466F-BF2C-BD3CF8856BBD}"/>
              </a:ext>
            </a:extLst>
          </p:cNvPr>
          <p:cNvSpPr>
            <a:spLocks noGrp="1"/>
          </p:cNvSpPr>
          <p:nvPr>
            <p:ph type="title"/>
          </p:nvPr>
        </p:nvSpPr>
        <p:spPr/>
        <p:txBody>
          <a:bodyPr/>
          <a:lstStyle>
            <a:lvl1pPr>
              <a:defRPr sz="6000"/>
            </a:lvl1pPr>
          </a:lstStyle>
          <a:p>
            <a:r>
              <a:rPr lang="en-US" dirty="0"/>
              <a:t>Click to edit Master title style</a:t>
            </a:r>
          </a:p>
        </p:txBody>
      </p:sp>
      <p:sp>
        <p:nvSpPr>
          <p:cNvPr id="4" name="Text Placeholder 3">
            <a:extLst>
              <a:ext uri="{FF2B5EF4-FFF2-40B4-BE49-F238E27FC236}">
                <a16:creationId xmlns:a16="http://schemas.microsoft.com/office/drawing/2014/main" id="{353552E1-DEA9-42D2-AC9B-9D47DDF9CE05}"/>
              </a:ext>
            </a:extLst>
          </p:cNvPr>
          <p:cNvSpPr>
            <a:spLocks noGrp="1"/>
          </p:cNvSpPr>
          <p:nvPr>
            <p:ph type="body" sz="quarter" idx="10"/>
          </p:nvPr>
        </p:nvSpPr>
        <p:spPr>
          <a:xfrm>
            <a:off x="571500" y="2286000"/>
            <a:ext cx="11572875"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0707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Title - Top copy">
    <p:spTree>
      <p:nvGrpSpPr>
        <p:cNvPr id="1" name=""/>
        <p:cNvGrpSpPr/>
        <p:nvPr/>
      </p:nvGrpSpPr>
      <p:grpSpPr>
        <a:xfrm>
          <a:off x="0" y="0"/>
          <a:ext cx="0" cy="0"/>
          <a:chOff x="0" y="0"/>
          <a:chExt cx="0" cy="0"/>
        </a:xfrm>
      </p:grpSpPr>
      <p:sp>
        <p:nvSpPr>
          <p:cNvPr id="11" name="Shape 11"/>
          <p:cNvSpPr>
            <a:spLocks noGrp="1"/>
          </p:cNvSpPr>
          <p:nvPr>
            <p:ph type="title"/>
          </p:nvPr>
        </p:nvSpPr>
        <p:spPr>
          <a:xfrm>
            <a:off x="571500" y="675895"/>
            <a:ext cx="11572875" cy="1885951"/>
          </a:xfrm>
          <a:prstGeom prst="rect">
            <a:avLst/>
          </a:prstGeom>
        </p:spPr>
        <p:txBody>
          <a:bodyPr/>
          <a:lstStyle>
            <a:lvl1pPr>
              <a:lnSpc>
                <a:spcPct val="70000"/>
              </a:lnSpc>
              <a:defRPr sz="8000">
                <a:solidFill>
                  <a:schemeClr val="bg1">
                    <a:lumMod val="65000"/>
                    <a:lumOff val="35000"/>
                  </a:schemeClr>
                </a:solidFill>
              </a:defRPr>
            </a:lvl1pPr>
          </a:lstStyle>
          <a:p>
            <a:pPr lvl="0">
              <a:defRPr sz="1800" b="0" cap="none" spc="0">
                <a:solidFill>
                  <a:srgbClr val="000000"/>
                </a:solidFill>
              </a:defRPr>
            </a:pPr>
            <a:r>
              <a:rPr lang="en-US" sz="8100" b="1" cap="all" spc="-242" dirty="0">
                <a:solidFill>
                  <a:srgbClr val="FFFFFF"/>
                </a:solidFill>
              </a:rPr>
              <a:t>Click to edit Master title style</a:t>
            </a:r>
            <a:endParaRPr sz="8100" b="1" cap="all" spc="-242" dirty="0">
              <a:solidFill>
                <a:srgbClr val="FFFFFF"/>
              </a:solidFill>
            </a:endParaRPr>
          </a:p>
        </p:txBody>
      </p:sp>
    </p:spTree>
    <p:extLst>
      <p:ext uri="{BB962C8B-B14F-4D97-AF65-F5344CB8AC3E}">
        <p14:creationId xmlns:p14="http://schemas.microsoft.com/office/powerpoint/2010/main" val="1077076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62883B-D987-4859-9A6A-3F7E541B1B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53" y="0"/>
            <a:ext cx="12167693" cy="6858000"/>
          </a:xfrm>
          <a:prstGeom prst="rect">
            <a:avLst/>
          </a:prstGeom>
        </p:spPr>
      </p:pic>
    </p:spTree>
    <p:extLst>
      <p:ext uri="{BB962C8B-B14F-4D97-AF65-F5344CB8AC3E}">
        <p14:creationId xmlns:p14="http://schemas.microsoft.com/office/powerpoint/2010/main" val="853942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icture no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BA812C-A816-4264-B7EA-B9579DEFB4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53" y="0"/>
            <a:ext cx="12167693" cy="6858000"/>
          </a:xfrm>
          <a:prstGeom prst="rect">
            <a:avLst/>
          </a:prstGeom>
        </p:spPr>
      </p:pic>
      <p:sp>
        <p:nvSpPr>
          <p:cNvPr id="3" name="Picture Placeholder 2"/>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1656492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Tex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9050"/>
            <a:ext cx="12192000" cy="8020051"/>
          </a:xfrm>
        </p:spPr>
        <p:txBody>
          <a:bodyPr/>
          <a:lstStyle/>
          <a:p>
            <a:r>
              <a:rPr lang="en-US"/>
              <a:t>Click icon to add picture</a:t>
            </a:r>
          </a:p>
        </p:txBody>
      </p:sp>
      <p:sp>
        <p:nvSpPr>
          <p:cNvPr id="3" name="Shape 120"/>
          <p:cNvSpPr/>
          <p:nvPr userDrawn="1"/>
        </p:nvSpPr>
        <p:spPr>
          <a:xfrm>
            <a:off x="0" y="-19049"/>
            <a:ext cx="13096875" cy="4229100"/>
          </a:xfrm>
          <a:prstGeom prst="rect">
            <a:avLst/>
          </a:prstGeom>
          <a:gradFill>
            <a:gsLst>
              <a:gs pos="0">
                <a:srgbClr val="000000">
                  <a:alpha val="50000"/>
                </a:srgbClr>
              </a:gs>
              <a:gs pos="100000">
                <a:srgbClr val="000000">
                  <a:alpha val="0"/>
                </a:srgbClr>
              </a:gs>
            </a:gsLst>
            <a:lin ang="5400000"/>
          </a:gradFill>
          <a:ln w="25400">
            <a:miter lim="400000"/>
          </a:ln>
        </p:spPr>
        <p:txBody>
          <a:bodyPr lIns="0" tIns="0" rIns="0" bIns="0" anchor="ctr"/>
          <a:lstStyle/>
          <a:p>
            <a:pPr algn="ctr" defTabSz="307181">
              <a:defRPr sz="2800">
                <a:effectLst>
                  <a:outerShdw blurRad="38100" dist="12700" dir="5400000" rotWithShape="0">
                    <a:srgbClr val="000000">
                      <a:alpha val="50000"/>
                    </a:srgbClr>
                  </a:outerShdw>
                </a:effectLst>
              </a:defRPr>
            </a:pPr>
            <a:endParaRPr sz="28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6" name="Shape 8"/>
          <p:cNvSpPr>
            <a:spLocks noGrp="1"/>
          </p:cNvSpPr>
          <p:nvPr>
            <p:ph type="title"/>
          </p:nvPr>
        </p:nvSpPr>
        <p:spPr>
          <a:xfrm>
            <a:off x="571500" y="209551"/>
            <a:ext cx="11572875" cy="1885951"/>
          </a:xfrm>
          <a:prstGeom prst="rect">
            <a:avLst/>
          </a:prstGeom>
        </p:spPr>
        <p:txBody>
          <a:bodyPr/>
          <a:lstStyle/>
          <a:p>
            <a:pPr lvl="0">
              <a:defRPr sz="1800" b="0" cap="none" spc="0">
                <a:solidFill>
                  <a:srgbClr val="000000"/>
                </a:solidFill>
              </a:defRPr>
            </a:pPr>
            <a:r>
              <a:rPr lang="en-US" sz="8100" b="1" cap="all" spc="-242">
                <a:solidFill>
                  <a:srgbClr val="FFFFFF"/>
                </a:solidFill>
              </a:rPr>
              <a:t>Click to edit Master title style</a:t>
            </a:r>
            <a:endParaRPr sz="8100" b="1" cap="all" spc="-242" dirty="0">
              <a:solidFill>
                <a:srgbClr val="FFFFFF"/>
              </a:solidFill>
            </a:endParaRPr>
          </a:p>
        </p:txBody>
      </p:sp>
      <p:sp>
        <p:nvSpPr>
          <p:cNvPr id="8" name="Shape 9"/>
          <p:cNvSpPr>
            <a:spLocks noGrp="1"/>
          </p:cNvSpPr>
          <p:nvPr>
            <p:ph type="body" idx="1"/>
          </p:nvPr>
        </p:nvSpPr>
        <p:spPr>
          <a:xfrm>
            <a:off x="619125" y="2095501"/>
            <a:ext cx="11525251" cy="1333500"/>
          </a:xfrm>
          <a:prstGeom prst="rect">
            <a:avLst/>
          </a:prstGeom>
        </p:spPr>
        <p:txBody>
          <a:bodyPr/>
          <a:lstStyle>
            <a:lvl3pPr>
              <a:defRPr spc="0"/>
            </a:lvl3pPr>
            <a:lvl4pPr>
              <a:defRPr spc="0"/>
            </a:lvl4pPr>
            <a:lvl5pPr>
              <a:defRPr spc="0"/>
            </a:lvl5pPr>
          </a:lstStyle>
          <a:p>
            <a:pPr lvl="0">
              <a:defRPr sz="1800" b="0" spc="0">
                <a:solidFill>
                  <a:srgbClr val="000000"/>
                </a:solidFill>
              </a:defRPr>
            </a:pPr>
            <a:r>
              <a:rPr lang="en-US" sz="3600" b="1" spc="-36">
                <a:solidFill>
                  <a:srgbClr val="FFFFFF"/>
                </a:solidFill>
              </a:rPr>
              <a:t>Edit Master text styles</a:t>
            </a:r>
          </a:p>
          <a:p>
            <a:pPr lvl="1">
              <a:defRPr sz="1800" b="0" spc="0">
                <a:solidFill>
                  <a:srgbClr val="000000"/>
                </a:solidFill>
              </a:defRPr>
            </a:pPr>
            <a:r>
              <a:rPr lang="en-US" sz="3600" b="1" spc="-36">
                <a:solidFill>
                  <a:srgbClr val="FFFFFF"/>
                </a:solidFill>
              </a:rPr>
              <a:t>Second level</a:t>
            </a:r>
          </a:p>
          <a:p>
            <a:pPr lvl="2">
              <a:defRPr sz="1800" b="0" spc="0">
                <a:solidFill>
                  <a:srgbClr val="000000"/>
                </a:solidFill>
              </a:defRPr>
            </a:pPr>
            <a:r>
              <a:rPr lang="en-US" sz="3600" b="1" spc="-36">
                <a:solidFill>
                  <a:srgbClr val="FFFFFF"/>
                </a:solidFill>
              </a:rPr>
              <a:t>Third level</a:t>
            </a:r>
          </a:p>
          <a:p>
            <a:pPr lvl="3">
              <a:defRPr sz="1800" b="0" spc="0">
                <a:solidFill>
                  <a:srgbClr val="000000"/>
                </a:solidFill>
              </a:defRPr>
            </a:pPr>
            <a:r>
              <a:rPr lang="en-US" sz="3600" b="1" spc="-36">
                <a:solidFill>
                  <a:srgbClr val="FFFFFF"/>
                </a:solidFill>
              </a:rPr>
              <a:t>Fourth level</a:t>
            </a:r>
          </a:p>
          <a:p>
            <a:pPr lvl="4">
              <a:defRPr sz="1800" b="0" spc="0">
                <a:solidFill>
                  <a:srgbClr val="000000"/>
                </a:solidFill>
              </a:defRPr>
            </a:pPr>
            <a:r>
              <a:rPr lang="en-US" sz="3600" b="1" spc="-36">
                <a:solidFill>
                  <a:srgbClr val="FFFFFF"/>
                </a:solidFill>
              </a:rPr>
              <a:t>Fifth level</a:t>
            </a:r>
            <a:endParaRPr sz="3600" b="1" dirty="0">
              <a:solidFill>
                <a:srgbClr val="FFFFFF"/>
              </a:solidFill>
            </a:endParaRPr>
          </a:p>
        </p:txBody>
      </p:sp>
    </p:spTree>
    <p:extLst>
      <p:ext uri="{BB962C8B-B14F-4D97-AF65-F5344CB8AC3E}">
        <p14:creationId xmlns:p14="http://schemas.microsoft.com/office/powerpoint/2010/main" val="188730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FE1E78-6F4B-4B6F-B844-959EE5437BB1}" type="datetimeFigureOut">
              <a:rPr lang="en-US" smtClean="0"/>
              <a:t>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766D7A-5DBE-475E-A331-8E7349B160D4}" type="slidenum">
              <a:rPr lang="en-US" smtClean="0"/>
              <a:t>‹#›</a:t>
            </a:fld>
            <a:endParaRPr lang="en-US"/>
          </a:p>
        </p:txBody>
      </p:sp>
    </p:spTree>
    <p:extLst>
      <p:ext uri="{BB962C8B-B14F-4D97-AF65-F5344CB8AC3E}">
        <p14:creationId xmlns:p14="http://schemas.microsoft.com/office/powerpoint/2010/main" val="2437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6818F-290C-4565-BB73-A9A8D8D328B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2153" y="0"/>
            <a:ext cx="12167693" cy="6858000"/>
          </a:xfrm>
          <a:prstGeom prst="rect">
            <a:avLst/>
          </a:prstGeom>
        </p:spPr>
      </p:pic>
      <p:sp>
        <p:nvSpPr>
          <p:cNvPr id="5" name="Shape 5"/>
          <p:cNvSpPr>
            <a:spLocks noGrp="1"/>
          </p:cNvSpPr>
          <p:nvPr>
            <p:ph type="title"/>
          </p:nvPr>
        </p:nvSpPr>
        <p:spPr>
          <a:xfrm>
            <a:off x="571500" y="209551"/>
            <a:ext cx="11572875" cy="188595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a:defRPr sz="1800" b="0" cap="none" spc="0">
                <a:solidFill>
                  <a:srgbClr val="000000"/>
                </a:solidFill>
              </a:defRPr>
            </a:pPr>
            <a:r>
              <a:rPr sz="8100" b="1" cap="all" spc="-242" dirty="0">
                <a:solidFill>
                  <a:srgbClr val="FFFFFF"/>
                </a:solidFill>
              </a:rPr>
              <a:t>Title Text</a:t>
            </a:r>
          </a:p>
        </p:txBody>
      </p:sp>
      <p:sp>
        <p:nvSpPr>
          <p:cNvPr id="6" name="Shape 6"/>
          <p:cNvSpPr>
            <a:spLocks noGrp="1"/>
          </p:cNvSpPr>
          <p:nvPr>
            <p:ph type="body" idx="1"/>
          </p:nvPr>
        </p:nvSpPr>
        <p:spPr>
          <a:xfrm>
            <a:off x="619125" y="1726359"/>
            <a:ext cx="11525251" cy="2085975"/>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3pPr>
              <a:defRPr spc="0"/>
            </a:lvl3pPr>
            <a:lvl4pPr>
              <a:defRPr spc="0"/>
            </a:lvl4pPr>
            <a:lvl5pPr>
              <a:defRPr spc="0"/>
            </a:lvl5pPr>
          </a:lstStyle>
          <a:p>
            <a:pPr lvl="0">
              <a:defRPr sz="1800" b="0" spc="0">
                <a:solidFill>
                  <a:srgbClr val="000000"/>
                </a:solidFill>
              </a:defRPr>
            </a:pPr>
            <a:r>
              <a:rPr sz="3600" b="1" spc="-36" dirty="0">
                <a:solidFill>
                  <a:srgbClr val="FFFFFF"/>
                </a:solidFill>
              </a:rPr>
              <a:t>Body Level One</a:t>
            </a:r>
          </a:p>
          <a:p>
            <a:pPr lvl="1">
              <a:defRPr sz="1800" b="0" spc="0">
                <a:solidFill>
                  <a:srgbClr val="000000"/>
                </a:solidFill>
              </a:defRPr>
            </a:pPr>
            <a:r>
              <a:rPr sz="3600" b="1" spc="-36" dirty="0">
                <a:solidFill>
                  <a:srgbClr val="FFFFFF"/>
                </a:solidFill>
              </a:rPr>
              <a:t>Body Level Two</a:t>
            </a:r>
          </a:p>
          <a:p>
            <a:pPr lvl="2">
              <a:defRPr sz="1800" b="0">
                <a:solidFill>
                  <a:srgbClr val="000000"/>
                </a:solidFill>
              </a:defRPr>
            </a:pPr>
            <a:r>
              <a:rPr sz="3600" b="1" dirty="0">
                <a:solidFill>
                  <a:srgbClr val="FFFFFF"/>
                </a:solidFill>
              </a:rPr>
              <a:t>Body Level Three</a:t>
            </a:r>
          </a:p>
          <a:p>
            <a:pPr lvl="3">
              <a:defRPr sz="1800" b="0">
                <a:solidFill>
                  <a:srgbClr val="000000"/>
                </a:solidFill>
              </a:defRPr>
            </a:pPr>
            <a:r>
              <a:rPr sz="3600" b="1" dirty="0">
                <a:solidFill>
                  <a:srgbClr val="FFFFFF"/>
                </a:solidFill>
              </a:rPr>
              <a:t>Body Level Four</a:t>
            </a:r>
          </a:p>
          <a:p>
            <a:pPr lvl="4">
              <a:defRPr sz="1800" b="0">
                <a:solidFill>
                  <a:srgbClr val="000000"/>
                </a:solidFill>
              </a:defRPr>
            </a:pPr>
            <a:r>
              <a:rPr sz="3600" b="1" dirty="0">
                <a:solidFill>
                  <a:srgbClr val="FFFFFF"/>
                </a:solidFill>
              </a:rPr>
              <a:t>Body Level Five</a:t>
            </a:r>
          </a:p>
        </p:txBody>
      </p:sp>
    </p:spTree>
    <p:extLst>
      <p:ext uri="{BB962C8B-B14F-4D97-AF65-F5344CB8AC3E}">
        <p14:creationId xmlns:p14="http://schemas.microsoft.com/office/powerpoint/2010/main" val="107071849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defTabSz="307181" eaLnBrk="1" hangingPunct="1">
        <a:defRPr sz="8000" b="1" cap="all" spc="-242" baseline="0">
          <a:solidFill>
            <a:schemeClr val="bg1">
              <a:lumMod val="65000"/>
              <a:lumOff val="35000"/>
            </a:schemeClr>
          </a:solidFill>
          <a:latin typeface="Verdana" panose="020B0604030504040204" pitchFamily="34" charset="0"/>
          <a:ea typeface="Verdana" panose="020B0604030504040204" pitchFamily="34" charset="0"/>
          <a:cs typeface="Verdana" panose="020B0604030504040204" pitchFamily="34" charset="0"/>
          <a:sym typeface="Helvetica"/>
        </a:defRPr>
      </a:lvl1pPr>
      <a:lvl2pPr indent="128588" defTabSz="307181" eaLnBrk="1" hangingPunct="1">
        <a:defRPr sz="8100" b="1" cap="all" spc="-242">
          <a:solidFill>
            <a:srgbClr val="FFFFFF"/>
          </a:solidFill>
          <a:latin typeface="+mj-lt"/>
          <a:ea typeface="+mj-ea"/>
          <a:cs typeface="+mj-cs"/>
          <a:sym typeface="Helvetica"/>
        </a:defRPr>
      </a:lvl2pPr>
      <a:lvl3pPr indent="257175" defTabSz="307181" eaLnBrk="1" hangingPunct="1">
        <a:defRPr sz="8100" b="1" cap="all" spc="-242">
          <a:solidFill>
            <a:srgbClr val="FFFFFF"/>
          </a:solidFill>
          <a:latin typeface="+mj-lt"/>
          <a:ea typeface="+mj-ea"/>
          <a:cs typeface="+mj-cs"/>
          <a:sym typeface="Helvetica"/>
        </a:defRPr>
      </a:lvl3pPr>
      <a:lvl4pPr indent="385763" defTabSz="307181" eaLnBrk="1" hangingPunct="1">
        <a:defRPr sz="8100" b="1" cap="all" spc="-242">
          <a:solidFill>
            <a:srgbClr val="FFFFFF"/>
          </a:solidFill>
          <a:latin typeface="+mj-lt"/>
          <a:ea typeface="+mj-ea"/>
          <a:cs typeface="+mj-cs"/>
          <a:sym typeface="Helvetica"/>
        </a:defRPr>
      </a:lvl4pPr>
      <a:lvl5pPr indent="514350" defTabSz="307181" eaLnBrk="1" hangingPunct="1">
        <a:defRPr sz="8100" b="1" cap="all" spc="-242">
          <a:solidFill>
            <a:srgbClr val="FFFFFF"/>
          </a:solidFill>
          <a:latin typeface="+mj-lt"/>
          <a:ea typeface="+mj-ea"/>
          <a:cs typeface="+mj-cs"/>
          <a:sym typeface="Helvetica"/>
        </a:defRPr>
      </a:lvl5pPr>
      <a:lvl6pPr indent="642938" defTabSz="307181" eaLnBrk="1" hangingPunct="1">
        <a:defRPr sz="8100" b="1" cap="all" spc="-242">
          <a:solidFill>
            <a:srgbClr val="FFFFFF"/>
          </a:solidFill>
          <a:latin typeface="+mj-lt"/>
          <a:ea typeface="+mj-ea"/>
          <a:cs typeface="+mj-cs"/>
          <a:sym typeface="Helvetica"/>
        </a:defRPr>
      </a:lvl6pPr>
      <a:lvl7pPr indent="771525" defTabSz="307181" eaLnBrk="1" hangingPunct="1">
        <a:defRPr sz="8100" b="1" cap="all" spc="-242">
          <a:solidFill>
            <a:srgbClr val="FFFFFF"/>
          </a:solidFill>
          <a:latin typeface="+mj-lt"/>
          <a:ea typeface="+mj-ea"/>
          <a:cs typeface="+mj-cs"/>
          <a:sym typeface="Helvetica"/>
        </a:defRPr>
      </a:lvl7pPr>
      <a:lvl8pPr indent="900113" defTabSz="307181" eaLnBrk="1" hangingPunct="1">
        <a:defRPr sz="8100" b="1" cap="all" spc="-242">
          <a:solidFill>
            <a:srgbClr val="FFFFFF"/>
          </a:solidFill>
          <a:latin typeface="+mj-lt"/>
          <a:ea typeface="+mj-ea"/>
          <a:cs typeface="+mj-cs"/>
          <a:sym typeface="Helvetica"/>
        </a:defRPr>
      </a:lvl8pPr>
      <a:lvl9pPr indent="1028700" defTabSz="307181" eaLnBrk="1" hangingPunct="1">
        <a:defRPr sz="8100" b="1" cap="all" spc="-242">
          <a:solidFill>
            <a:srgbClr val="FFFFFF"/>
          </a:solidFill>
          <a:latin typeface="+mj-lt"/>
          <a:ea typeface="+mj-ea"/>
          <a:cs typeface="+mj-cs"/>
          <a:sym typeface="Helvetica"/>
        </a:defRPr>
      </a:lvl9pPr>
    </p:titleStyle>
    <p:bodyStyle>
      <a:lvl1pPr defTabSz="307181" eaLnBrk="1" hangingPunct="1">
        <a:lnSpc>
          <a:spcPct val="80000"/>
        </a:lnSpc>
        <a:defRPr sz="3600" b="1" spc="-36" baseline="0">
          <a:solidFill>
            <a:schemeClr val="bg1">
              <a:lumMod val="65000"/>
              <a:lumOff val="35000"/>
            </a:schemeClr>
          </a:solidFill>
          <a:latin typeface="Verdana" panose="020B0604030504040204" pitchFamily="34" charset="0"/>
          <a:ea typeface="Verdana" panose="020B0604030504040204" pitchFamily="34" charset="0"/>
          <a:cs typeface="Verdana" panose="020B0604030504040204" pitchFamily="34" charset="0"/>
          <a:sym typeface="Helvetica Neue"/>
        </a:defRPr>
      </a:lvl1pPr>
      <a:lvl2pPr defTabSz="307181" eaLnBrk="1" hangingPunct="1">
        <a:lnSpc>
          <a:spcPct val="80000"/>
        </a:lnSpc>
        <a:defRPr sz="3600" b="1" spc="-36" baseline="0">
          <a:solidFill>
            <a:schemeClr val="bg1">
              <a:lumMod val="65000"/>
              <a:lumOff val="35000"/>
            </a:schemeClr>
          </a:solidFill>
          <a:latin typeface="Verdana" panose="020B0604030504040204" pitchFamily="34" charset="0"/>
          <a:ea typeface="Verdana" panose="020B0604030504040204" pitchFamily="34" charset="0"/>
          <a:cs typeface="Verdana" panose="020B0604030504040204" pitchFamily="34" charset="0"/>
          <a:sym typeface="Helvetica Neue"/>
        </a:defRPr>
      </a:lvl2pPr>
      <a:lvl3pPr defTabSz="307181" eaLnBrk="1" hangingPunct="1">
        <a:lnSpc>
          <a:spcPct val="80000"/>
        </a:lnSpc>
        <a:defRPr sz="3600" b="1" spc="-36" baseline="0">
          <a:solidFill>
            <a:schemeClr val="bg1">
              <a:lumMod val="65000"/>
              <a:lumOff val="35000"/>
            </a:schemeClr>
          </a:solidFill>
          <a:latin typeface="Verdana" panose="020B0604030504040204" pitchFamily="34" charset="0"/>
          <a:ea typeface="Verdana" panose="020B0604030504040204" pitchFamily="34" charset="0"/>
          <a:cs typeface="Verdana" panose="020B0604030504040204" pitchFamily="34" charset="0"/>
          <a:sym typeface="Helvetica Neue"/>
        </a:defRPr>
      </a:lvl3pPr>
      <a:lvl4pPr defTabSz="307181" eaLnBrk="1" hangingPunct="1">
        <a:lnSpc>
          <a:spcPct val="80000"/>
        </a:lnSpc>
        <a:defRPr sz="3600" b="1" spc="-36" baseline="0">
          <a:solidFill>
            <a:schemeClr val="bg1">
              <a:lumMod val="65000"/>
              <a:lumOff val="35000"/>
            </a:schemeClr>
          </a:solidFill>
          <a:latin typeface="Verdana" panose="020B0604030504040204" pitchFamily="34" charset="0"/>
          <a:ea typeface="Verdana" panose="020B0604030504040204" pitchFamily="34" charset="0"/>
          <a:cs typeface="Verdana" panose="020B0604030504040204" pitchFamily="34" charset="0"/>
          <a:sym typeface="Helvetica Neue"/>
        </a:defRPr>
      </a:lvl4pPr>
      <a:lvl5pPr defTabSz="307181" eaLnBrk="1" hangingPunct="1">
        <a:lnSpc>
          <a:spcPct val="80000"/>
        </a:lnSpc>
        <a:defRPr sz="3600" b="1" spc="-36" baseline="0">
          <a:solidFill>
            <a:schemeClr val="bg1">
              <a:lumMod val="65000"/>
              <a:lumOff val="35000"/>
            </a:schemeClr>
          </a:solidFill>
          <a:latin typeface="Verdana" panose="020B0604030504040204" pitchFamily="34" charset="0"/>
          <a:ea typeface="Verdana" panose="020B0604030504040204" pitchFamily="34" charset="0"/>
          <a:cs typeface="Verdana" panose="020B0604030504040204" pitchFamily="34" charset="0"/>
          <a:sym typeface="Helvetica Neue"/>
        </a:defRPr>
      </a:lvl5pPr>
      <a:lvl6pPr defTabSz="307181" eaLnBrk="1" hangingPunct="1">
        <a:lnSpc>
          <a:spcPct val="80000"/>
        </a:lnSpc>
        <a:defRPr sz="3600" b="1" spc="-36">
          <a:solidFill>
            <a:srgbClr val="FFFFFF"/>
          </a:solidFill>
          <a:latin typeface="+mn-lt"/>
          <a:ea typeface="+mn-ea"/>
          <a:cs typeface="+mn-cs"/>
          <a:sym typeface="Helvetica Neue"/>
        </a:defRPr>
      </a:lvl6pPr>
      <a:lvl7pPr defTabSz="307181" eaLnBrk="1" hangingPunct="1">
        <a:lnSpc>
          <a:spcPct val="80000"/>
        </a:lnSpc>
        <a:defRPr sz="3600" b="1" spc="-36">
          <a:solidFill>
            <a:srgbClr val="FFFFFF"/>
          </a:solidFill>
          <a:latin typeface="+mn-lt"/>
          <a:ea typeface="+mn-ea"/>
          <a:cs typeface="+mn-cs"/>
          <a:sym typeface="Helvetica Neue"/>
        </a:defRPr>
      </a:lvl7pPr>
      <a:lvl8pPr defTabSz="307181" eaLnBrk="1" hangingPunct="1">
        <a:lnSpc>
          <a:spcPct val="80000"/>
        </a:lnSpc>
        <a:defRPr sz="3600" b="1" spc="-36">
          <a:solidFill>
            <a:srgbClr val="FFFFFF"/>
          </a:solidFill>
          <a:latin typeface="+mn-lt"/>
          <a:ea typeface="+mn-ea"/>
          <a:cs typeface="+mn-cs"/>
          <a:sym typeface="Helvetica Neue"/>
        </a:defRPr>
      </a:lvl8pPr>
      <a:lvl9pPr defTabSz="307181" eaLnBrk="1" hangingPunct="1">
        <a:lnSpc>
          <a:spcPct val="80000"/>
        </a:lnSpc>
        <a:defRPr sz="3600" b="1" spc="-36">
          <a:solidFill>
            <a:srgbClr val="FFFFFF"/>
          </a:solidFill>
          <a:latin typeface="+mn-lt"/>
          <a:ea typeface="+mn-ea"/>
          <a:cs typeface="+mn-cs"/>
          <a:sym typeface="Helvetica Neue"/>
        </a:defRPr>
      </a:lvl9pPr>
    </p:bodyStyle>
    <p:otherStyle>
      <a:lvl1pPr algn="ctr" defTabSz="307181" eaLnBrk="1" hangingPunct="1">
        <a:defRPr sz="900">
          <a:solidFill>
            <a:schemeClr val="tx1"/>
          </a:solidFill>
          <a:latin typeface="+mn-lt"/>
          <a:ea typeface="+mn-ea"/>
          <a:cs typeface="+mn-cs"/>
          <a:sym typeface="Gill Sans"/>
        </a:defRPr>
      </a:lvl1pPr>
      <a:lvl2pPr indent="128588" algn="ctr" defTabSz="307181" eaLnBrk="1" hangingPunct="1">
        <a:defRPr sz="900">
          <a:solidFill>
            <a:schemeClr val="tx1"/>
          </a:solidFill>
          <a:latin typeface="+mn-lt"/>
          <a:ea typeface="+mn-ea"/>
          <a:cs typeface="+mn-cs"/>
          <a:sym typeface="Gill Sans"/>
        </a:defRPr>
      </a:lvl2pPr>
      <a:lvl3pPr indent="257175" algn="ctr" defTabSz="307181" eaLnBrk="1" hangingPunct="1">
        <a:defRPr sz="900">
          <a:solidFill>
            <a:schemeClr val="tx1"/>
          </a:solidFill>
          <a:latin typeface="+mn-lt"/>
          <a:ea typeface="+mn-ea"/>
          <a:cs typeface="+mn-cs"/>
          <a:sym typeface="Gill Sans"/>
        </a:defRPr>
      </a:lvl3pPr>
      <a:lvl4pPr indent="385763" algn="ctr" defTabSz="307181" eaLnBrk="1" hangingPunct="1">
        <a:defRPr sz="900">
          <a:solidFill>
            <a:schemeClr val="tx1"/>
          </a:solidFill>
          <a:latin typeface="+mn-lt"/>
          <a:ea typeface="+mn-ea"/>
          <a:cs typeface="+mn-cs"/>
          <a:sym typeface="Gill Sans"/>
        </a:defRPr>
      </a:lvl4pPr>
      <a:lvl5pPr indent="514350" algn="ctr" defTabSz="307181" eaLnBrk="1" hangingPunct="1">
        <a:defRPr sz="900">
          <a:solidFill>
            <a:schemeClr val="tx1"/>
          </a:solidFill>
          <a:latin typeface="+mn-lt"/>
          <a:ea typeface="+mn-ea"/>
          <a:cs typeface="+mn-cs"/>
          <a:sym typeface="Gill Sans"/>
        </a:defRPr>
      </a:lvl5pPr>
      <a:lvl6pPr indent="642938" algn="ctr" defTabSz="307181" eaLnBrk="1" hangingPunct="1">
        <a:defRPr sz="900">
          <a:solidFill>
            <a:schemeClr val="tx1"/>
          </a:solidFill>
          <a:latin typeface="+mn-lt"/>
          <a:ea typeface="+mn-ea"/>
          <a:cs typeface="+mn-cs"/>
          <a:sym typeface="Gill Sans"/>
        </a:defRPr>
      </a:lvl6pPr>
      <a:lvl7pPr indent="771525" algn="ctr" defTabSz="307181" eaLnBrk="1" hangingPunct="1">
        <a:defRPr sz="900">
          <a:solidFill>
            <a:schemeClr val="tx1"/>
          </a:solidFill>
          <a:latin typeface="+mn-lt"/>
          <a:ea typeface="+mn-ea"/>
          <a:cs typeface="+mn-cs"/>
          <a:sym typeface="Gill Sans"/>
        </a:defRPr>
      </a:lvl7pPr>
      <a:lvl8pPr indent="900113" algn="ctr" defTabSz="307181" eaLnBrk="1" hangingPunct="1">
        <a:defRPr sz="900">
          <a:solidFill>
            <a:schemeClr val="tx1"/>
          </a:solidFill>
          <a:latin typeface="+mn-lt"/>
          <a:ea typeface="+mn-ea"/>
          <a:cs typeface="+mn-cs"/>
          <a:sym typeface="Gill Sans"/>
        </a:defRPr>
      </a:lvl8pPr>
      <a:lvl9pPr indent="1028700" algn="ctr" defTabSz="307181" eaLnBrk="1" hangingPunct="1">
        <a:defRPr sz="900">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0.xml"/><Relationship Id="rId5" Type="http://schemas.openxmlformats.org/officeDocument/2006/relationships/slideLayout" Target="../slideLayouts/slideLayout4.xml"/><Relationship Id="rId10" Type="http://schemas.openxmlformats.org/officeDocument/2006/relationships/image" Target="../media/image10.png"/><Relationship Id="rId4" Type="http://schemas.openxmlformats.org/officeDocument/2006/relationships/tags" Target="../tags/tag4.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image" Target="../media/image9.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riskmanagement@sdao.com"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 Id="rId11" Type="http://schemas.openxmlformats.org/officeDocument/2006/relationships/image" Target="../media/image13.png"/><Relationship Id="rId4" Type="http://schemas.openxmlformats.org/officeDocument/2006/relationships/customXml" Target="../ink/ink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hyperlink" Target="mailto:riskmanagement@sdao.com"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mailto:riskmanagement@sdao.co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619125" y="209550"/>
            <a:ext cx="11572875" cy="1885950"/>
          </a:xfrm>
        </p:spPr>
        <p:txBody>
          <a:bodyPr/>
          <a:lstStyle/>
          <a:p>
            <a:pPr>
              <a:defRPr/>
            </a:pPr>
            <a:r>
              <a:rPr lang="en-US" sz="4800" dirty="0"/>
              <a:t>Welcome to SDAO’s </a:t>
            </a:r>
            <a:br>
              <a:rPr lang="en-US" sz="4800" dirty="0"/>
            </a:br>
            <a:r>
              <a:rPr lang="en-US" sz="4800" dirty="0"/>
              <a:t>1</a:t>
            </a:r>
            <a:r>
              <a:rPr lang="en-US" sz="4800" baseline="30000" dirty="0"/>
              <a:t>st</a:t>
            </a:r>
            <a:r>
              <a:rPr lang="en-US" sz="4800" dirty="0"/>
              <a:t> Thursday Lunch and Learn</a:t>
            </a:r>
          </a:p>
        </p:txBody>
      </p:sp>
      <p:sp>
        <p:nvSpPr>
          <p:cNvPr id="8195" name="Rectangle 3"/>
          <p:cNvSpPr>
            <a:spLocks noGrp="1" noChangeArrowheads="1"/>
          </p:cNvSpPr>
          <p:nvPr>
            <p:ph type="body" sz="quarter" idx="4294967295"/>
          </p:nvPr>
        </p:nvSpPr>
        <p:spPr>
          <a:xfrm>
            <a:off x="619125" y="1791221"/>
            <a:ext cx="11572875" cy="3857103"/>
          </a:xfrm>
        </p:spPr>
        <p:txBody>
          <a:bodyPr/>
          <a:lstStyle/>
          <a:p>
            <a:pPr marL="571500" indent="-571500">
              <a:buFont typeface="Arial" panose="020B0604020202020204" pitchFamily="34" charset="0"/>
              <a:buChar char="•"/>
            </a:pPr>
            <a:endParaRPr lang="en-US" dirty="0"/>
          </a:p>
          <a:p>
            <a:r>
              <a:rPr lang="en-US" dirty="0"/>
              <a:t>Upcoming webinars:</a:t>
            </a:r>
          </a:p>
          <a:p>
            <a:pPr marL="571500" indent="-571500">
              <a:buFont typeface="Arial" panose="020B0604020202020204" pitchFamily="34" charset="0"/>
              <a:buChar char="•"/>
            </a:pPr>
            <a:endParaRPr lang="en-US" dirty="0"/>
          </a:p>
          <a:p>
            <a:pPr marL="285750" marR="0" indent="-285750">
              <a:spcBef>
                <a:spcPts val="0"/>
              </a:spcBef>
              <a:spcAft>
                <a:spcPts val="0"/>
              </a:spcAft>
              <a:buFont typeface="Arial" panose="020B0604020202020204" pitchFamily="34" charset="0"/>
              <a:buChar char="•"/>
            </a:pPr>
            <a:r>
              <a:rPr lang="en-US" b="0" dirty="0">
                <a:effectLst/>
              </a:rPr>
              <a:t>February – Discussion of the Oregon OSHA Heat and Smoke rules</a:t>
            </a:r>
          </a:p>
          <a:p>
            <a:pPr marL="285750" marR="0" indent="-285750">
              <a:spcBef>
                <a:spcPts val="0"/>
              </a:spcBef>
              <a:spcAft>
                <a:spcPts val="0"/>
              </a:spcAft>
              <a:buFont typeface="Arial" panose="020B0604020202020204" pitchFamily="34" charset="0"/>
              <a:buChar char="•"/>
            </a:pPr>
            <a:r>
              <a:rPr lang="en-US" b="0" dirty="0"/>
              <a:t>M</a:t>
            </a:r>
            <a:r>
              <a:rPr lang="en-US" b="0" dirty="0">
                <a:effectLst/>
              </a:rPr>
              <a:t>arch – Accident Investigation</a:t>
            </a:r>
          </a:p>
          <a:p>
            <a:pPr marL="285750" marR="0" indent="-285750">
              <a:spcBef>
                <a:spcPts val="0"/>
              </a:spcBef>
              <a:spcAft>
                <a:spcPts val="0"/>
              </a:spcAft>
              <a:buFont typeface="Arial" panose="020B0604020202020204" pitchFamily="34" charset="0"/>
              <a:buChar char="•"/>
            </a:pPr>
            <a:r>
              <a:rPr lang="en-US" b="0" dirty="0">
                <a:effectLst/>
              </a:rPr>
              <a:t>April – Hazard ID</a:t>
            </a:r>
          </a:p>
          <a:p>
            <a:pPr marL="285750" marR="0" indent="-285750">
              <a:spcBef>
                <a:spcPts val="0"/>
              </a:spcBef>
              <a:spcAft>
                <a:spcPts val="0"/>
              </a:spcAft>
              <a:buFont typeface="Arial" panose="020B0604020202020204" pitchFamily="34" charset="0"/>
              <a:buChar char="•"/>
            </a:pPr>
            <a:r>
              <a:rPr lang="en-US" b="0" dirty="0">
                <a:effectLst/>
              </a:rPr>
              <a:t>May – Discussion about </a:t>
            </a:r>
            <a:r>
              <a:rPr lang="en-US" b="0" dirty="0"/>
              <a:t>an </a:t>
            </a:r>
            <a:r>
              <a:rPr lang="en-US" b="0" dirty="0">
                <a:effectLst/>
              </a:rPr>
              <a:t>effective safety committee   </a:t>
            </a:r>
          </a:p>
        </p:txBody>
      </p:sp>
    </p:spTree>
    <p:extLst>
      <p:ext uri="{BB962C8B-B14F-4D97-AF65-F5344CB8AC3E}">
        <p14:creationId xmlns:p14="http://schemas.microsoft.com/office/powerpoint/2010/main" val="3904707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11582400" cy="1143000"/>
          </a:xfrm>
        </p:spPr>
        <p:txBody>
          <a:bodyPr/>
          <a:lstStyle/>
          <a:p>
            <a:pPr>
              <a:defRPr/>
            </a:pPr>
            <a:r>
              <a:rPr lang="en-US" sz="5300" dirty="0"/>
              <a:t>OR-OSHA Fact sheet</a:t>
            </a:r>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3" y="1168402"/>
            <a:ext cx="3725863"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3" y="1174749"/>
            <a:ext cx="3667125" cy="466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386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F91AAD2-F710-4E5E-ABEA-8369E985B6BB}"/>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rot="948550">
            <a:off x="2880505" y="841893"/>
            <a:ext cx="2298196" cy="2018567"/>
          </a:xfrm>
          <a:prstGeom prst="rect">
            <a:avLst/>
          </a:prstGeom>
          <a:solidFill>
            <a:srgbClr val="FFFFFF">
              <a:shade val="85000"/>
            </a:srgbClr>
          </a:solidFill>
          <a:ln w="63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5" name="Freeform 26">
            <a:extLst>
              <a:ext uri="{FF2B5EF4-FFF2-40B4-BE49-F238E27FC236}">
                <a16:creationId xmlns:a16="http://schemas.microsoft.com/office/drawing/2014/main" id="{510EDD65-9C79-4A17-9367-6256AD99270F}"/>
              </a:ext>
            </a:extLst>
          </p:cNvPr>
          <p:cNvSpPr>
            <a:spLocks/>
          </p:cNvSpPr>
          <p:nvPr/>
        </p:nvSpPr>
        <p:spPr bwMode="auto">
          <a:xfrm>
            <a:off x="4029604" y="805801"/>
            <a:ext cx="611803" cy="747550"/>
          </a:xfrm>
          <a:custGeom>
            <a:avLst/>
            <a:gdLst/>
            <a:ahLst/>
            <a:cxnLst>
              <a:cxn ang="0">
                <a:pos x="440" y="15"/>
              </a:cxn>
              <a:cxn ang="0">
                <a:pos x="394" y="49"/>
              </a:cxn>
              <a:cxn ang="0">
                <a:pos x="386" y="80"/>
              </a:cxn>
              <a:cxn ang="0">
                <a:pos x="409" y="85"/>
              </a:cxn>
              <a:cxn ang="0">
                <a:pos x="437" y="58"/>
              </a:cxn>
              <a:cxn ang="0">
                <a:pos x="476" y="39"/>
              </a:cxn>
              <a:cxn ang="0">
                <a:pos x="518" y="36"/>
              </a:cxn>
              <a:cxn ang="0">
                <a:pos x="559" y="49"/>
              </a:cxn>
              <a:cxn ang="0">
                <a:pos x="590" y="78"/>
              </a:cxn>
              <a:cxn ang="0">
                <a:pos x="609" y="117"/>
              </a:cxn>
              <a:cxn ang="0">
                <a:pos x="604" y="189"/>
              </a:cxn>
              <a:cxn ang="0">
                <a:pos x="218" y="729"/>
              </a:cxn>
              <a:cxn ang="0">
                <a:pos x="183" y="752"/>
              </a:cxn>
              <a:cxn ang="0">
                <a:pos x="140" y="758"/>
              </a:cxn>
              <a:cxn ang="0">
                <a:pos x="99" y="748"/>
              </a:cxn>
              <a:cxn ang="0">
                <a:pos x="50" y="706"/>
              </a:cxn>
              <a:cxn ang="0">
                <a:pos x="37" y="625"/>
              </a:cxn>
              <a:cxn ang="0">
                <a:pos x="66" y="568"/>
              </a:cxn>
              <a:cxn ang="0">
                <a:pos x="137" y="469"/>
              </a:cxn>
              <a:cxn ang="0">
                <a:pos x="233" y="335"/>
              </a:cxn>
              <a:cxn ang="0">
                <a:pos x="304" y="236"/>
              </a:cxn>
              <a:cxn ang="0">
                <a:pos x="328" y="205"/>
              </a:cxn>
              <a:cxn ang="0">
                <a:pos x="359" y="184"/>
              </a:cxn>
              <a:cxn ang="0">
                <a:pos x="388" y="178"/>
              </a:cxn>
              <a:cxn ang="0">
                <a:pos x="412" y="183"/>
              </a:cxn>
              <a:cxn ang="0">
                <a:pos x="440" y="207"/>
              </a:cxn>
              <a:cxn ang="0">
                <a:pos x="447" y="267"/>
              </a:cxn>
              <a:cxn ang="0">
                <a:pos x="176" y="660"/>
              </a:cxn>
              <a:cxn ang="0">
                <a:pos x="189" y="680"/>
              </a:cxn>
              <a:cxn ang="0">
                <a:pos x="458" y="322"/>
              </a:cxn>
              <a:cxn ang="0">
                <a:pos x="482" y="226"/>
              </a:cxn>
              <a:cxn ang="0">
                <a:pos x="470" y="188"/>
              </a:cxn>
              <a:cxn ang="0">
                <a:pos x="443" y="161"/>
              </a:cxn>
              <a:cxn ang="0">
                <a:pos x="409" y="146"/>
              </a:cxn>
              <a:cxn ang="0">
                <a:pos x="371" y="144"/>
              </a:cxn>
              <a:cxn ang="0">
                <a:pos x="324" y="163"/>
              </a:cxn>
              <a:cxn ang="0">
                <a:pos x="287" y="198"/>
              </a:cxn>
              <a:cxn ang="0">
                <a:pos x="246" y="256"/>
              </a:cxn>
              <a:cxn ang="0">
                <a:pos x="156" y="381"/>
              </a:cxn>
              <a:cxn ang="0">
                <a:pos x="67" y="507"/>
              </a:cxn>
              <a:cxn ang="0">
                <a:pos x="26" y="565"/>
              </a:cxn>
              <a:cxn ang="0">
                <a:pos x="1" y="673"/>
              </a:cxn>
              <a:cxn ang="0">
                <a:pos x="60" y="765"/>
              </a:cxn>
              <a:cxn ang="0">
                <a:pos x="111" y="789"/>
              </a:cxn>
              <a:cxn ang="0">
                <a:pos x="168" y="790"/>
              </a:cxn>
              <a:cxn ang="0">
                <a:pos x="220" y="770"/>
              </a:cxn>
              <a:cxn ang="0">
                <a:pos x="260" y="733"/>
              </a:cxn>
              <a:cxn ang="0">
                <a:pos x="649" y="149"/>
              </a:cxn>
              <a:cxn ang="0">
                <a:pos x="634" y="80"/>
              </a:cxn>
              <a:cxn ang="0">
                <a:pos x="599" y="36"/>
              </a:cxn>
              <a:cxn ang="0">
                <a:pos x="550" y="8"/>
              </a:cxn>
              <a:cxn ang="0">
                <a:pos x="495" y="1"/>
              </a:cxn>
            </a:cxnLst>
            <a:rect l="0" t="0" r="r" b="b"/>
            <a:pathLst>
              <a:path w="649" h="793">
                <a:moveTo>
                  <a:pt x="480" y="3"/>
                </a:moveTo>
                <a:lnTo>
                  <a:pt x="466" y="5"/>
                </a:lnTo>
                <a:lnTo>
                  <a:pt x="452" y="10"/>
                </a:lnTo>
                <a:lnTo>
                  <a:pt x="440" y="15"/>
                </a:lnTo>
                <a:lnTo>
                  <a:pt x="427" y="21"/>
                </a:lnTo>
                <a:lnTo>
                  <a:pt x="416" y="30"/>
                </a:lnTo>
                <a:lnTo>
                  <a:pt x="404" y="39"/>
                </a:lnTo>
                <a:lnTo>
                  <a:pt x="394" y="49"/>
                </a:lnTo>
                <a:lnTo>
                  <a:pt x="386" y="60"/>
                </a:lnTo>
                <a:lnTo>
                  <a:pt x="383" y="67"/>
                </a:lnTo>
                <a:lnTo>
                  <a:pt x="383" y="73"/>
                </a:lnTo>
                <a:lnTo>
                  <a:pt x="386" y="80"/>
                </a:lnTo>
                <a:lnTo>
                  <a:pt x="391" y="85"/>
                </a:lnTo>
                <a:lnTo>
                  <a:pt x="397" y="88"/>
                </a:lnTo>
                <a:lnTo>
                  <a:pt x="403" y="88"/>
                </a:lnTo>
                <a:lnTo>
                  <a:pt x="409" y="85"/>
                </a:lnTo>
                <a:lnTo>
                  <a:pt x="414" y="80"/>
                </a:lnTo>
                <a:lnTo>
                  <a:pt x="422" y="72"/>
                </a:lnTo>
                <a:lnTo>
                  <a:pt x="429" y="64"/>
                </a:lnTo>
                <a:lnTo>
                  <a:pt x="437" y="58"/>
                </a:lnTo>
                <a:lnTo>
                  <a:pt x="446" y="51"/>
                </a:lnTo>
                <a:lnTo>
                  <a:pt x="456" y="46"/>
                </a:lnTo>
                <a:lnTo>
                  <a:pt x="465" y="41"/>
                </a:lnTo>
                <a:lnTo>
                  <a:pt x="476" y="39"/>
                </a:lnTo>
                <a:lnTo>
                  <a:pt x="486" y="36"/>
                </a:lnTo>
                <a:lnTo>
                  <a:pt x="497" y="35"/>
                </a:lnTo>
                <a:lnTo>
                  <a:pt x="507" y="35"/>
                </a:lnTo>
                <a:lnTo>
                  <a:pt x="518" y="36"/>
                </a:lnTo>
                <a:lnTo>
                  <a:pt x="528" y="38"/>
                </a:lnTo>
                <a:lnTo>
                  <a:pt x="539" y="40"/>
                </a:lnTo>
                <a:lnTo>
                  <a:pt x="549" y="45"/>
                </a:lnTo>
                <a:lnTo>
                  <a:pt x="559" y="49"/>
                </a:lnTo>
                <a:lnTo>
                  <a:pt x="567" y="55"/>
                </a:lnTo>
                <a:lnTo>
                  <a:pt x="576" y="63"/>
                </a:lnTo>
                <a:lnTo>
                  <a:pt x="584" y="70"/>
                </a:lnTo>
                <a:lnTo>
                  <a:pt x="590" y="78"/>
                </a:lnTo>
                <a:lnTo>
                  <a:pt x="596" y="87"/>
                </a:lnTo>
                <a:lnTo>
                  <a:pt x="601" y="97"/>
                </a:lnTo>
                <a:lnTo>
                  <a:pt x="606" y="105"/>
                </a:lnTo>
                <a:lnTo>
                  <a:pt x="609" y="117"/>
                </a:lnTo>
                <a:lnTo>
                  <a:pt x="611" y="127"/>
                </a:lnTo>
                <a:lnTo>
                  <a:pt x="612" y="148"/>
                </a:lnTo>
                <a:lnTo>
                  <a:pt x="610" y="169"/>
                </a:lnTo>
                <a:lnTo>
                  <a:pt x="604" y="189"/>
                </a:lnTo>
                <a:lnTo>
                  <a:pt x="592" y="208"/>
                </a:lnTo>
                <a:lnTo>
                  <a:pt x="233" y="713"/>
                </a:lnTo>
                <a:lnTo>
                  <a:pt x="225" y="721"/>
                </a:lnTo>
                <a:lnTo>
                  <a:pt x="218" y="729"/>
                </a:lnTo>
                <a:lnTo>
                  <a:pt x="210" y="735"/>
                </a:lnTo>
                <a:lnTo>
                  <a:pt x="201" y="742"/>
                </a:lnTo>
                <a:lnTo>
                  <a:pt x="191" y="747"/>
                </a:lnTo>
                <a:lnTo>
                  <a:pt x="183" y="752"/>
                </a:lnTo>
                <a:lnTo>
                  <a:pt x="171" y="754"/>
                </a:lnTo>
                <a:lnTo>
                  <a:pt x="161" y="757"/>
                </a:lnTo>
                <a:lnTo>
                  <a:pt x="150" y="758"/>
                </a:lnTo>
                <a:lnTo>
                  <a:pt x="140" y="758"/>
                </a:lnTo>
                <a:lnTo>
                  <a:pt x="129" y="757"/>
                </a:lnTo>
                <a:lnTo>
                  <a:pt x="119" y="755"/>
                </a:lnTo>
                <a:lnTo>
                  <a:pt x="109" y="753"/>
                </a:lnTo>
                <a:lnTo>
                  <a:pt x="99" y="748"/>
                </a:lnTo>
                <a:lnTo>
                  <a:pt x="89" y="744"/>
                </a:lnTo>
                <a:lnTo>
                  <a:pt x="80" y="738"/>
                </a:lnTo>
                <a:lnTo>
                  <a:pt x="64" y="723"/>
                </a:lnTo>
                <a:lnTo>
                  <a:pt x="50" y="706"/>
                </a:lnTo>
                <a:lnTo>
                  <a:pt x="41" y="686"/>
                </a:lnTo>
                <a:lnTo>
                  <a:pt x="36" y="666"/>
                </a:lnTo>
                <a:lnTo>
                  <a:pt x="35" y="645"/>
                </a:lnTo>
                <a:lnTo>
                  <a:pt x="37" y="625"/>
                </a:lnTo>
                <a:lnTo>
                  <a:pt x="43" y="604"/>
                </a:lnTo>
                <a:lnTo>
                  <a:pt x="55" y="585"/>
                </a:lnTo>
                <a:lnTo>
                  <a:pt x="57" y="581"/>
                </a:lnTo>
                <a:lnTo>
                  <a:pt x="66" y="568"/>
                </a:lnTo>
                <a:lnTo>
                  <a:pt x="79" y="551"/>
                </a:lnTo>
                <a:lnTo>
                  <a:pt x="96" y="528"/>
                </a:lnTo>
                <a:lnTo>
                  <a:pt x="115" y="501"/>
                </a:lnTo>
                <a:lnTo>
                  <a:pt x="137" y="469"/>
                </a:lnTo>
                <a:lnTo>
                  <a:pt x="161" y="437"/>
                </a:lnTo>
                <a:lnTo>
                  <a:pt x="185" y="402"/>
                </a:lnTo>
                <a:lnTo>
                  <a:pt x="209" y="368"/>
                </a:lnTo>
                <a:lnTo>
                  <a:pt x="233" y="335"/>
                </a:lnTo>
                <a:lnTo>
                  <a:pt x="255" y="304"/>
                </a:lnTo>
                <a:lnTo>
                  <a:pt x="275" y="276"/>
                </a:lnTo>
                <a:lnTo>
                  <a:pt x="292" y="253"/>
                </a:lnTo>
                <a:lnTo>
                  <a:pt x="304" y="236"/>
                </a:lnTo>
                <a:lnTo>
                  <a:pt x="313" y="223"/>
                </a:lnTo>
                <a:lnTo>
                  <a:pt x="315" y="220"/>
                </a:lnTo>
                <a:lnTo>
                  <a:pt x="322" y="212"/>
                </a:lnTo>
                <a:lnTo>
                  <a:pt x="328" y="205"/>
                </a:lnTo>
                <a:lnTo>
                  <a:pt x="335" y="198"/>
                </a:lnTo>
                <a:lnTo>
                  <a:pt x="343" y="193"/>
                </a:lnTo>
                <a:lnTo>
                  <a:pt x="351" y="188"/>
                </a:lnTo>
                <a:lnTo>
                  <a:pt x="359" y="184"/>
                </a:lnTo>
                <a:lnTo>
                  <a:pt x="367" y="182"/>
                </a:lnTo>
                <a:lnTo>
                  <a:pt x="376" y="179"/>
                </a:lnTo>
                <a:lnTo>
                  <a:pt x="382" y="178"/>
                </a:lnTo>
                <a:lnTo>
                  <a:pt x="388" y="178"/>
                </a:lnTo>
                <a:lnTo>
                  <a:pt x="394" y="179"/>
                </a:lnTo>
                <a:lnTo>
                  <a:pt x="401" y="179"/>
                </a:lnTo>
                <a:lnTo>
                  <a:pt x="407" y="181"/>
                </a:lnTo>
                <a:lnTo>
                  <a:pt x="412" y="183"/>
                </a:lnTo>
                <a:lnTo>
                  <a:pt x="418" y="186"/>
                </a:lnTo>
                <a:lnTo>
                  <a:pt x="423" y="189"/>
                </a:lnTo>
                <a:lnTo>
                  <a:pt x="432" y="198"/>
                </a:lnTo>
                <a:lnTo>
                  <a:pt x="440" y="207"/>
                </a:lnTo>
                <a:lnTo>
                  <a:pt x="446" y="218"/>
                </a:lnTo>
                <a:lnTo>
                  <a:pt x="448" y="231"/>
                </a:lnTo>
                <a:lnTo>
                  <a:pt x="450" y="248"/>
                </a:lnTo>
                <a:lnTo>
                  <a:pt x="447" y="267"/>
                </a:lnTo>
                <a:lnTo>
                  <a:pt x="441" y="285"/>
                </a:lnTo>
                <a:lnTo>
                  <a:pt x="431" y="301"/>
                </a:lnTo>
                <a:lnTo>
                  <a:pt x="179" y="654"/>
                </a:lnTo>
                <a:lnTo>
                  <a:pt x="176" y="660"/>
                </a:lnTo>
                <a:lnTo>
                  <a:pt x="176" y="666"/>
                </a:lnTo>
                <a:lnTo>
                  <a:pt x="178" y="673"/>
                </a:lnTo>
                <a:lnTo>
                  <a:pt x="183" y="678"/>
                </a:lnTo>
                <a:lnTo>
                  <a:pt x="189" y="680"/>
                </a:lnTo>
                <a:lnTo>
                  <a:pt x="196" y="681"/>
                </a:lnTo>
                <a:lnTo>
                  <a:pt x="203" y="679"/>
                </a:lnTo>
                <a:lnTo>
                  <a:pt x="208" y="674"/>
                </a:lnTo>
                <a:lnTo>
                  <a:pt x="458" y="322"/>
                </a:lnTo>
                <a:lnTo>
                  <a:pt x="472" y="300"/>
                </a:lnTo>
                <a:lnTo>
                  <a:pt x="481" y="276"/>
                </a:lnTo>
                <a:lnTo>
                  <a:pt x="485" y="251"/>
                </a:lnTo>
                <a:lnTo>
                  <a:pt x="482" y="226"/>
                </a:lnTo>
                <a:lnTo>
                  <a:pt x="481" y="216"/>
                </a:lnTo>
                <a:lnTo>
                  <a:pt x="477" y="206"/>
                </a:lnTo>
                <a:lnTo>
                  <a:pt x="473" y="197"/>
                </a:lnTo>
                <a:lnTo>
                  <a:pt x="470" y="188"/>
                </a:lnTo>
                <a:lnTo>
                  <a:pt x="463" y="181"/>
                </a:lnTo>
                <a:lnTo>
                  <a:pt x="458" y="173"/>
                </a:lnTo>
                <a:lnTo>
                  <a:pt x="451" y="167"/>
                </a:lnTo>
                <a:lnTo>
                  <a:pt x="443" y="161"/>
                </a:lnTo>
                <a:lnTo>
                  <a:pt x="436" y="156"/>
                </a:lnTo>
                <a:lnTo>
                  <a:pt x="427" y="152"/>
                </a:lnTo>
                <a:lnTo>
                  <a:pt x="418" y="148"/>
                </a:lnTo>
                <a:lnTo>
                  <a:pt x="409" y="146"/>
                </a:lnTo>
                <a:lnTo>
                  <a:pt x="399" y="144"/>
                </a:lnTo>
                <a:lnTo>
                  <a:pt x="391" y="143"/>
                </a:lnTo>
                <a:lnTo>
                  <a:pt x="381" y="143"/>
                </a:lnTo>
                <a:lnTo>
                  <a:pt x="371" y="144"/>
                </a:lnTo>
                <a:lnTo>
                  <a:pt x="358" y="147"/>
                </a:lnTo>
                <a:lnTo>
                  <a:pt x="347" y="152"/>
                </a:lnTo>
                <a:lnTo>
                  <a:pt x="335" y="157"/>
                </a:lnTo>
                <a:lnTo>
                  <a:pt x="324" y="163"/>
                </a:lnTo>
                <a:lnTo>
                  <a:pt x="314" y="171"/>
                </a:lnTo>
                <a:lnTo>
                  <a:pt x="304" y="178"/>
                </a:lnTo>
                <a:lnTo>
                  <a:pt x="295" y="188"/>
                </a:lnTo>
                <a:lnTo>
                  <a:pt x="287" y="198"/>
                </a:lnTo>
                <a:lnTo>
                  <a:pt x="284" y="202"/>
                </a:lnTo>
                <a:lnTo>
                  <a:pt x="275" y="215"/>
                </a:lnTo>
                <a:lnTo>
                  <a:pt x="263" y="232"/>
                </a:lnTo>
                <a:lnTo>
                  <a:pt x="246" y="256"/>
                </a:lnTo>
                <a:lnTo>
                  <a:pt x="226" y="284"/>
                </a:lnTo>
                <a:lnTo>
                  <a:pt x="204" y="314"/>
                </a:lnTo>
                <a:lnTo>
                  <a:pt x="180" y="348"/>
                </a:lnTo>
                <a:lnTo>
                  <a:pt x="156" y="381"/>
                </a:lnTo>
                <a:lnTo>
                  <a:pt x="132" y="415"/>
                </a:lnTo>
                <a:lnTo>
                  <a:pt x="109" y="449"/>
                </a:lnTo>
                <a:lnTo>
                  <a:pt x="86" y="479"/>
                </a:lnTo>
                <a:lnTo>
                  <a:pt x="67" y="507"/>
                </a:lnTo>
                <a:lnTo>
                  <a:pt x="50" y="531"/>
                </a:lnTo>
                <a:lnTo>
                  <a:pt x="37" y="548"/>
                </a:lnTo>
                <a:lnTo>
                  <a:pt x="28" y="561"/>
                </a:lnTo>
                <a:lnTo>
                  <a:pt x="26" y="565"/>
                </a:lnTo>
                <a:lnTo>
                  <a:pt x="11" y="590"/>
                </a:lnTo>
                <a:lnTo>
                  <a:pt x="2" y="616"/>
                </a:lnTo>
                <a:lnTo>
                  <a:pt x="0" y="645"/>
                </a:lnTo>
                <a:lnTo>
                  <a:pt x="1" y="673"/>
                </a:lnTo>
                <a:lnTo>
                  <a:pt x="8" y="699"/>
                </a:lnTo>
                <a:lnTo>
                  <a:pt x="21" y="724"/>
                </a:lnTo>
                <a:lnTo>
                  <a:pt x="37" y="747"/>
                </a:lnTo>
                <a:lnTo>
                  <a:pt x="60" y="765"/>
                </a:lnTo>
                <a:lnTo>
                  <a:pt x="72" y="773"/>
                </a:lnTo>
                <a:lnTo>
                  <a:pt x="85" y="779"/>
                </a:lnTo>
                <a:lnTo>
                  <a:pt x="97" y="785"/>
                </a:lnTo>
                <a:lnTo>
                  <a:pt x="111" y="789"/>
                </a:lnTo>
                <a:lnTo>
                  <a:pt x="125" y="792"/>
                </a:lnTo>
                <a:lnTo>
                  <a:pt x="139" y="793"/>
                </a:lnTo>
                <a:lnTo>
                  <a:pt x="152" y="792"/>
                </a:lnTo>
                <a:lnTo>
                  <a:pt x="168" y="790"/>
                </a:lnTo>
                <a:lnTo>
                  <a:pt x="181" y="788"/>
                </a:lnTo>
                <a:lnTo>
                  <a:pt x="195" y="783"/>
                </a:lnTo>
                <a:lnTo>
                  <a:pt x="208" y="778"/>
                </a:lnTo>
                <a:lnTo>
                  <a:pt x="220" y="770"/>
                </a:lnTo>
                <a:lnTo>
                  <a:pt x="231" y="763"/>
                </a:lnTo>
                <a:lnTo>
                  <a:pt x="241" y="754"/>
                </a:lnTo>
                <a:lnTo>
                  <a:pt x="252" y="744"/>
                </a:lnTo>
                <a:lnTo>
                  <a:pt x="260" y="733"/>
                </a:lnTo>
                <a:lnTo>
                  <a:pt x="621" y="228"/>
                </a:lnTo>
                <a:lnTo>
                  <a:pt x="635" y="203"/>
                </a:lnTo>
                <a:lnTo>
                  <a:pt x="645" y="177"/>
                </a:lnTo>
                <a:lnTo>
                  <a:pt x="649" y="149"/>
                </a:lnTo>
                <a:lnTo>
                  <a:pt x="646" y="120"/>
                </a:lnTo>
                <a:lnTo>
                  <a:pt x="644" y="107"/>
                </a:lnTo>
                <a:lnTo>
                  <a:pt x="639" y="93"/>
                </a:lnTo>
                <a:lnTo>
                  <a:pt x="634" y="80"/>
                </a:lnTo>
                <a:lnTo>
                  <a:pt x="626" y="68"/>
                </a:lnTo>
                <a:lnTo>
                  <a:pt x="619" y="56"/>
                </a:lnTo>
                <a:lnTo>
                  <a:pt x="609" y="46"/>
                </a:lnTo>
                <a:lnTo>
                  <a:pt x="599" y="36"/>
                </a:lnTo>
                <a:lnTo>
                  <a:pt x="587" y="28"/>
                </a:lnTo>
                <a:lnTo>
                  <a:pt x="575" y="20"/>
                </a:lnTo>
                <a:lnTo>
                  <a:pt x="562" y="14"/>
                </a:lnTo>
                <a:lnTo>
                  <a:pt x="550" y="8"/>
                </a:lnTo>
                <a:lnTo>
                  <a:pt x="536" y="4"/>
                </a:lnTo>
                <a:lnTo>
                  <a:pt x="522" y="1"/>
                </a:lnTo>
                <a:lnTo>
                  <a:pt x="508" y="0"/>
                </a:lnTo>
                <a:lnTo>
                  <a:pt x="495" y="1"/>
                </a:lnTo>
                <a:lnTo>
                  <a:pt x="480" y="3"/>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pic>
        <p:nvPicPr>
          <p:cNvPr id="16" name="Picture 15" descr="paper2.png">
            <a:extLst>
              <a:ext uri="{FF2B5EF4-FFF2-40B4-BE49-F238E27FC236}">
                <a16:creationId xmlns:a16="http://schemas.microsoft.com/office/drawing/2014/main" id="{F41D1ECD-A4FF-4CCE-9261-9D8A62D136A6}"/>
              </a:ext>
            </a:extLst>
          </p:cNvPr>
          <p:cNvPicPr>
            <a:picLocks noChangeAspect="1"/>
          </p:cNvPicPr>
          <p:nvPr>
            <p:custDataLst>
              <p:tags r:id="rId2"/>
            </p:custDataLst>
          </p:nvPr>
        </p:nvPicPr>
        <p:blipFill>
          <a:blip r:embed="rId8" cstate="email"/>
          <a:stretch>
            <a:fillRect/>
          </a:stretch>
        </p:blipFill>
        <p:spPr>
          <a:xfrm>
            <a:off x="1955800" y="1324409"/>
            <a:ext cx="8318499" cy="5156968"/>
          </a:xfrm>
          <a:prstGeom prst="rect">
            <a:avLst/>
          </a:prstGeom>
        </p:spPr>
      </p:pic>
      <p:pic>
        <p:nvPicPr>
          <p:cNvPr id="3" name="Picture 2"/>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rot="948550">
            <a:off x="2728105" y="770178"/>
            <a:ext cx="2298196" cy="2018567"/>
          </a:xfrm>
          <a:prstGeom prst="rect">
            <a:avLst/>
          </a:prstGeom>
          <a:solidFill>
            <a:srgbClr val="FFFFFF">
              <a:shade val="85000"/>
            </a:srgbClr>
          </a:solidFill>
          <a:ln w="63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Freeform 26"/>
          <p:cNvSpPr>
            <a:spLocks/>
          </p:cNvSpPr>
          <p:nvPr/>
        </p:nvSpPr>
        <p:spPr bwMode="auto">
          <a:xfrm>
            <a:off x="3877204" y="734086"/>
            <a:ext cx="611803" cy="747550"/>
          </a:xfrm>
          <a:custGeom>
            <a:avLst/>
            <a:gdLst/>
            <a:ahLst/>
            <a:cxnLst>
              <a:cxn ang="0">
                <a:pos x="440" y="15"/>
              </a:cxn>
              <a:cxn ang="0">
                <a:pos x="394" y="49"/>
              </a:cxn>
              <a:cxn ang="0">
                <a:pos x="386" y="80"/>
              </a:cxn>
              <a:cxn ang="0">
                <a:pos x="409" y="85"/>
              </a:cxn>
              <a:cxn ang="0">
                <a:pos x="437" y="58"/>
              </a:cxn>
              <a:cxn ang="0">
                <a:pos x="476" y="39"/>
              </a:cxn>
              <a:cxn ang="0">
                <a:pos x="518" y="36"/>
              </a:cxn>
              <a:cxn ang="0">
                <a:pos x="559" y="49"/>
              </a:cxn>
              <a:cxn ang="0">
                <a:pos x="590" y="78"/>
              </a:cxn>
              <a:cxn ang="0">
                <a:pos x="609" y="117"/>
              </a:cxn>
              <a:cxn ang="0">
                <a:pos x="604" y="189"/>
              </a:cxn>
              <a:cxn ang="0">
                <a:pos x="218" y="729"/>
              </a:cxn>
              <a:cxn ang="0">
                <a:pos x="183" y="752"/>
              </a:cxn>
              <a:cxn ang="0">
                <a:pos x="140" y="758"/>
              </a:cxn>
              <a:cxn ang="0">
                <a:pos x="99" y="748"/>
              </a:cxn>
              <a:cxn ang="0">
                <a:pos x="50" y="706"/>
              </a:cxn>
              <a:cxn ang="0">
                <a:pos x="37" y="625"/>
              </a:cxn>
              <a:cxn ang="0">
                <a:pos x="66" y="568"/>
              </a:cxn>
              <a:cxn ang="0">
                <a:pos x="137" y="469"/>
              </a:cxn>
              <a:cxn ang="0">
                <a:pos x="233" y="335"/>
              </a:cxn>
              <a:cxn ang="0">
                <a:pos x="304" y="236"/>
              </a:cxn>
              <a:cxn ang="0">
                <a:pos x="328" y="205"/>
              </a:cxn>
              <a:cxn ang="0">
                <a:pos x="359" y="184"/>
              </a:cxn>
              <a:cxn ang="0">
                <a:pos x="388" y="178"/>
              </a:cxn>
              <a:cxn ang="0">
                <a:pos x="412" y="183"/>
              </a:cxn>
              <a:cxn ang="0">
                <a:pos x="440" y="207"/>
              </a:cxn>
              <a:cxn ang="0">
                <a:pos x="447" y="267"/>
              </a:cxn>
              <a:cxn ang="0">
                <a:pos x="176" y="660"/>
              </a:cxn>
              <a:cxn ang="0">
                <a:pos x="189" y="680"/>
              </a:cxn>
              <a:cxn ang="0">
                <a:pos x="458" y="322"/>
              </a:cxn>
              <a:cxn ang="0">
                <a:pos x="482" y="226"/>
              </a:cxn>
              <a:cxn ang="0">
                <a:pos x="470" y="188"/>
              </a:cxn>
              <a:cxn ang="0">
                <a:pos x="443" y="161"/>
              </a:cxn>
              <a:cxn ang="0">
                <a:pos x="409" y="146"/>
              </a:cxn>
              <a:cxn ang="0">
                <a:pos x="371" y="144"/>
              </a:cxn>
              <a:cxn ang="0">
                <a:pos x="324" y="163"/>
              </a:cxn>
              <a:cxn ang="0">
                <a:pos x="287" y="198"/>
              </a:cxn>
              <a:cxn ang="0">
                <a:pos x="246" y="256"/>
              </a:cxn>
              <a:cxn ang="0">
                <a:pos x="156" y="381"/>
              </a:cxn>
              <a:cxn ang="0">
                <a:pos x="67" y="507"/>
              </a:cxn>
              <a:cxn ang="0">
                <a:pos x="26" y="565"/>
              </a:cxn>
              <a:cxn ang="0">
                <a:pos x="1" y="673"/>
              </a:cxn>
              <a:cxn ang="0">
                <a:pos x="60" y="765"/>
              </a:cxn>
              <a:cxn ang="0">
                <a:pos x="111" y="789"/>
              </a:cxn>
              <a:cxn ang="0">
                <a:pos x="168" y="790"/>
              </a:cxn>
              <a:cxn ang="0">
                <a:pos x="220" y="770"/>
              </a:cxn>
              <a:cxn ang="0">
                <a:pos x="260" y="733"/>
              </a:cxn>
              <a:cxn ang="0">
                <a:pos x="649" y="149"/>
              </a:cxn>
              <a:cxn ang="0">
                <a:pos x="634" y="80"/>
              </a:cxn>
              <a:cxn ang="0">
                <a:pos x="599" y="36"/>
              </a:cxn>
              <a:cxn ang="0">
                <a:pos x="550" y="8"/>
              </a:cxn>
              <a:cxn ang="0">
                <a:pos x="495" y="1"/>
              </a:cxn>
            </a:cxnLst>
            <a:rect l="0" t="0" r="r" b="b"/>
            <a:pathLst>
              <a:path w="649" h="793">
                <a:moveTo>
                  <a:pt x="480" y="3"/>
                </a:moveTo>
                <a:lnTo>
                  <a:pt x="466" y="5"/>
                </a:lnTo>
                <a:lnTo>
                  <a:pt x="452" y="10"/>
                </a:lnTo>
                <a:lnTo>
                  <a:pt x="440" y="15"/>
                </a:lnTo>
                <a:lnTo>
                  <a:pt x="427" y="21"/>
                </a:lnTo>
                <a:lnTo>
                  <a:pt x="416" y="30"/>
                </a:lnTo>
                <a:lnTo>
                  <a:pt x="404" y="39"/>
                </a:lnTo>
                <a:lnTo>
                  <a:pt x="394" y="49"/>
                </a:lnTo>
                <a:lnTo>
                  <a:pt x="386" y="60"/>
                </a:lnTo>
                <a:lnTo>
                  <a:pt x="383" y="67"/>
                </a:lnTo>
                <a:lnTo>
                  <a:pt x="383" y="73"/>
                </a:lnTo>
                <a:lnTo>
                  <a:pt x="386" y="80"/>
                </a:lnTo>
                <a:lnTo>
                  <a:pt x="391" y="85"/>
                </a:lnTo>
                <a:lnTo>
                  <a:pt x="397" y="88"/>
                </a:lnTo>
                <a:lnTo>
                  <a:pt x="403" y="88"/>
                </a:lnTo>
                <a:lnTo>
                  <a:pt x="409" y="85"/>
                </a:lnTo>
                <a:lnTo>
                  <a:pt x="414" y="80"/>
                </a:lnTo>
                <a:lnTo>
                  <a:pt x="422" y="72"/>
                </a:lnTo>
                <a:lnTo>
                  <a:pt x="429" y="64"/>
                </a:lnTo>
                <a:lnTo>
                  <a:pt x="437" y="58"/>
                </a:lnTo>
                <a:lnTo>
                  <a:pt x="446" y="51"/>
                </a:lnTo>
                <a:lnTo>
                  <a:pt x="456" y="46"/>
                </a:lnTo>
                <a:lnTo>
                  <a:pt x="465" y="41"/>
                </a:lnTo>
                <a:lnTo>
                  <a:pt x="476" y="39"/>
                </a:lnTo>
                <a:lnTo>
                  <a:pt x="486" y="36"/>
                </a:lnTo>
                <a:lnTo>
                  <a:pt x="497" y="35"/>
                </a:lnTo>
                <a:lnTo>
                  <a:pt x="507" y="35"/>
                </a:lnTo>
                <a:lnTo>
                  <a:pt x="518" y="36"/>
                </a:lnTo>
                <a:lnTo>
                  <a:pt x="528" y="38"/>
                </a:lnTo>
                <a:lnTo>
                  <a:pt x="539" y="40"/>
                </a:lnTo>
                <a:lnTo>
                  <a:pt x="549" y="45"/>
                </a:lnTo>
                <a:lnTo>
                  <a:pt x="559" y="49"/>
                </a:lnTo>
                <a:lnTo>
                  <a:pt x="567" y="55"/>
                </a:lnTo>
                <a:lnTo>
                  <a:pt x="576" y="63"/>
                </a:lnTo>
                <a:lnTo>
                  <a:pt x="584" y="70"/>
                </a:lnTo>
                <a:lnTo>
                  <a:pt x="590" y="78"/>
                </a:lnTo>
                <a:lnTo>
                  <a:pt x="596" y="87"/>
                </a:lnTo>
                <a:lnTo>
                  <a:pt x="601" y="97"/>
                </a:lnTo>
                <a:lnTo>
                  <a:pt x="606" y="105"/>
                </a:lnTo>
                <a:lnTo>
                  <a:pt x="609" y="117"/>
                </a:lnTo>
                <a:lnTo>
                  <a:pt x="611" y="127"/>
                </a:lnTo>
                <a:lnTo>
                  <a:pt x="612" y="148"/>
                </a:lnTo>
                <a:lnTo>
                  <a:pt x="610" y="169"/>
                </a:lnTo>
                <a:lnTo>
                  <a:pt x="604" y="189"/>
                </a:lnTo>
                <a:lnTo>
                  <a:pt x="592" y="208"/>
                </a:lnTo>
                <a:lnTo>
                  <a:pt x="233" y="713"/>
                </a:lnTo>
                <a:lnTo>
                  <a:pt x="225" y="721"/>
                </a:lnTo>
                <a:lnTo>
                  <a:pt x="218" y="729"/>
                </a:lnTo>
                <a:lnTo>
                  <a:pt x="210" y="735"/>
                </a:lnTo>
                <a:lnTo>
                  <a:pt x="201" y="742"/>
                </a:lnTo>
                <a:lnTo>
                  <a:pt x="191" y="747"/>
                </a:lnTo>
                <a:lnTo>
                  <a:pt x="183" y="752"/>
                </a:lnTo>
                <a:lnTo>
                  <a:pt x="171" y="754"/>
                </a:lnTo>
                <a:lnTo>
                  <a:pt x="161" y="757"/>
                </a:lnTo>
                <a:lnTo>
                  <a:pt x="150" y="758"/>
                </a:lnTo>
                <a:lnTo>
                  <a:pt x="140" y="758"/>
                </a:lnTo>
                <a:lnTo>
                  <a:pt x="129" y="757"/>
                </a:lnTo>
                <a:lnTo>
                  <a:pt x="119" y="755"/>
                </a:lnTo>
                <a:lnTo>
                  <a:pt x="109" y="753"/>
                </a:lnTo>
                <a:lnTo>
                  <a:pt x="99" y="748"/>
                </a:lnTo>
                <a:lnTo>
                  <a:pt x="89" y="744"/>
                </a:lnTo>
                <a:lnTo>
                  <a:pt x="80" y="738"/>
                </a:lnTo>
                <a:lnTo>
                  <a:pt x="64" y="723"/>
                </a:lnTo>
                <a:lnTo>
                  <a:pt x="50" y="706"/>
                </a:lnTo>
                <a:lnTo>
                  <a:pt x="41" y="686"/>
                </a:lnTo>
                <a:lnTo>
                  <a:pt x="36" y="666"/>
                </a:lnTo>
                <a:lnTo>
                  <a:pt x="35" y="645"/>
                </a:lnTo>
                <a:lnTo>
                  <a:pt x="37" y="625"/>
                </a:lnTo>
                <a:lnTo>
                  <a:pt x="43" y="604"/>
                </a:lnTo>
                <a:lnTo>
                  <a:pt x="55" y="585"/>
                </a:lnTo>
                <a:lnTo>
                  <a:pt x="57" y="581"/>
                </a:lnTo>
                <a:lnTo>
                  <a:pt x="66" y="568"/>
                </a:lnTo>
                <a:lnTo>
                  <a:pt x="79" y="551"/>
                </a:lnTo>
                <a:lnTo>
                  <a:pt x="96" y="528"/>
                </a:lnTo>
                <a:lnTo>
                  <a:pt x="115" y="501"/>
                </a:lnTo>
                <a:lnTo>
                  <a:pt x="137" y="469"/>
                </a:lnTo>
                <a:lnTo>
                  <a:pt x="161" y="437"/>
                </a:lnTo>
                <a:lnTo>
                  <a:pt x="185" y="402"/>
                </a:lnTo>
                <a:lnTo>
                  <a:pt x="209" y="368"/>
                </a:lnTo>
                <a:lnTo>
                  <a:pt x="233" y="335"/>
                </a:lnTo>
                <a:lnTo>
                  <a:pt x="255" y="304"/>
                </a:lnTo>
                <a:lnTo>
                  <a:pt x="275" y="276"/>
                </a:lnTo>
                <a:lnTo>
                  <a:pt x="292" y="253"/>
                </a:lnTo>
                <a:lnTo>
                  <a:pt x="304" y="236"/>
                </a:lnTo>
                <a:lnTo>
                  <a:pt x="313" y="223"/>
                </a:lnTo>
                <a:lnTo>
                  <a:pt x="315" y="220"/>
                </a:lnTo>
                <a:lnTo>
                  <a:pt x="322" y="212"/>
                </a:lnTo>
                <a:lnTo>
                  <a:pt x="328" y="205"/>
                </a:lnTo>
                <a:lnTo>
                  <a:pt x="335" y="198"/>
                </a:lnTo>
                <a:lnTo>
                  <a:pt x="343" y="193"/>
                </a:lnTo>
                <a:lnTo>
                  <a:pt x="351" y="188"/>
                </a:lnTo>
                <a:lnTo>
                  <a:pt x="359" y="184"/>
                </a:lnTo>
                <a:lnTo>
                  <a:pt x="367" y="182"/>
                </a:lnTo>
                <a:lnTo>
                  <a:pt x="376" y="179"/>
                </a:lnTo>
                <a:lnTo>
                  <a:pt x="382" y="178"/>
                </a:lnTo>
                <a:lnTo>
                  <a:pt x="388" y="178"/>
                </a:lnTo>
                <a:lnTo>
                  <a:pt x="394" y="179"/>
                </a:lnTo>
                <a:lnTo>
                  <a:pt x="401" y="179"/>
                </a:lnTo>
                <a:lnTo>
                  <a:pt x="407" y="181"/>
                </a:lnTo>
                <a:lnTo>
                  <a:pt x="412" y="183"/>
                </a:lnTo>
                <a:lnTo>
                  <a:pt x="418" y="186"/>
                </a:lnTo>
                <a:lnTo>
                  <a:pt x="423" y="189"/>
                </a:lnTo>
                <a:lnTo>
                  <a:pt x="432" y="198"/>
                </a:lnTo>
                <a:lnTo>
                  <a:pt x="440" y="207"/>
                </a:lnTo>
                <a:lnTo>
                  <a:pt x="446" y="218"/>
                </a:lnTo>
                <a:lnTo>
                  <a:pt x="448" y="231"/>
                </a:lnTo>
                <a:lnTo>
                  <a:pt x="450" y="248"/>
                </a:lnTo>
                <a:lnTo>
                  <a:pt x="447" y="267"/>
                </a:lnTo>
                <a:lnTo>
                  <a:pt x="441" y="285"/>
                </a:lnTo>
                <a:lnTo>
                  <a:pt x="431" y="301"/>
                </a:lnTo>
                <a:lnTo>
                  <a:pt x="179" y="654"/>
                </a:lnTo>
                <a:lnTo>
                  <a:pt x="176" y="660"/>
                </a:lnTo>
                <a:lnTo>
                  <a:pt x="176" y="666"/>
                </a:lnTo>
                <a:lnTo>
                  <a:pt x="178" y="673"/>
                </a:lnTo>
                <a:lnTo>
                  <a:pt x="183" y="678"/>
                </a:lnTo>
                <a:lnTo>
                  <a:pt x="189" y="680"/>
                </a:lnTo>
                <a:lnTo>
                  <a:pt x="196" y="681"/>
                </a:lnTo>
                <a:lnTo>
                  <a:pt x="203" y="679"/>
                </a:lnTo>
                <a:lnTo>
                  <a:pt x="208" y="674"/>
                </a:lnTo>
                <a:lnTo>
                  <a:pt x="458" y="322"/>
                </a:lnTo>
                <a:lnTo>
                  <a:pt x="472" y="300"/>
                </a:lnTo>
                <a:lnTo>
                  <a:pt x="481" y="276"/>
                </a:lnTo>
                <a:lnTo>
                  <a:pt x="485" y="251"/>
                </a:lnTo>
                <a:lnTo>
                  <a:pt x="482" y="226"/>
                </a:lnTo>
                <a:lnTo>
                  <a:pt x="481" y="216"/>
                </a:lnTo>
                <a:lnTo>
                  <a:pt x="477" y="206"/>
                </a:lnTo>
                <a:lnTo>
                  <a:pt x="473" y="197"/>
                </a:lnTo>
                <a:lnTo>
                  <a:pt x="470" y="188"/>
                </a:lnTo>
                <a:lnTo>
                  <a:pt x="463" y="181"/>
                </a:lnTo>
                <a:lnTo>
                  <a:pt x="458" y="173"/>
                </a:lnTo>
                <a:lnTo>
                  <a:pt x="451" y="167"/>
                </a:lnTo>
                <a:lnTo>
                  <a:pt x="443" y="161"/>
                </a:lnTo>
                <a:lnTo>
                  <a:pt x="436" y="156"/>
                </a:lnTo>
                <a:lnTo>
                  <a:pt x="427" y="152"/>
                </a:lnTo>
                <a:lnTo>
                  <a:pt x="418" y="148"/>
                </a:lnTo>
                <a:lnTo>
                  <a:pt x="409" y="146"/>
                </a:lnTo>
                <a:lnTo>
                  <a:pt x="399" y="144"/>
                </a:lnTo>
                <a:lnTo>
                  <a:pt x="391" y="143"/>
                </a:lnTo>
                <a:lnTo>
                  <a:pt x="381" y="143"/>
                </a:lnTo>
                <a:lnTo>
                  <a:pt x="371" y="144"/>
                </a:lnTo>
                <a:lnTo>
                  <a:pt x="358" y="147"/>
                </a:lnTo>
                <a:lnTo>
                  <a:pt x="347" y="152"/>
                </a:lnTo>
                <a:lnTo>
                  <a:pt x="335" y="157"/>
                </a:lnTo>
                <a:lnTo>
                  <a:pt x="324" y="163"/>
                </a:lnTo>
                <a:lnTo>
                  <a:pt x="314" y="171"/>
                </a:lnTo>
                <a:lnTo>
                  <a:pt x="304" y="178"/>
                </a:lnTo>
                <a:lnTo>
                  <a:pt x="295" y="188"/>
                </a:lnTo>
                <a:lnTo>
                  <a:pt x="287" y="198"/>
                </a:lnTo>
                <a:lnTo>
                  <a:pt x="284" y="202"/>
                </a:lnTo>
                <a:lnTo>
                  <a:pt x="275" y="215"/>
                </a:lnTo>
                <a:lnTo>
                  <a:pt x="263" y="232"/>
                </a:lnTo>
                <a:lnTo>
                  <a:pt x="246" y="256"/>
                </a:lnTo>
                <a:lnTo>
                  <a:pt x="226" y="284"/>
                </a:lnTo>
                <a:lnTo>
                  <a:pt x="204" y="314"/>
                </a:lnTo>
                <a:lnTo>
                  <a:pt x="180" y="348"/>
                </a:lnTo>
                <a:lnTo>
                  <a:pt x="156" y="381"/>
                </a:lnTo>
                <a:lnTo>
                  <a:pt x="132" y="415"/>
                </a:lnTo>
                <a:lnTo>
                  <a:pt x="109" y="449"/>
                </a:lnTo>
                <a:lnTo>
                  <a:pt x="86" y="479"/>
                </a:lnTo>
                <a:lnTo>
                  <a:pt x="67" y="507"/>
                </a:lnTo>
                <a:lnTo>
                  <a:pt x="50" y="531"/>
                </a:lnTo>
                <a:lnTo>
                  <a:pt x="37" y="548"/>
                </a:lnTo>
                <a:lnTo>
                  <a:pt x="28" y="561"/>
                </a:lnTo>
                <a:lnTo>
                  <a:pt x="26" y="565"/>
                </a:lnTo>
                <a:lnTo>
                  <a:pt x="11" y="590"/>
                </a:lnTo>
                <a:lnTo>
                  <a:pt x="2" y="616"/>
                </a:lnTo>
                <a:lnTo>
                  <a:pt x="0" y="645"/>
                </a:lnTo>
                <a:lnTo>
                  <a:pt x="1" y="673"/>
                </a:lnTo>
                <a:lnTo>
                  <a:pt x="8" y="699"/>
                </a:lnTo>
                <a:lnTo>
                  <a:pt x="21" y="724"/>
                </a:lnTo>
                <a:lnTo>
                  <a:pt x="37" y="747"/>
                </a:lnTo>
                <a:lnTo>
                  <a:pt x="60" y="765"/>
                </a:lnTo>
                <a:lnTo>
                  <a:pt x="72" y="773"/>
                </a:lnTo>
                <a:lnTo>
                  <a:pt x="85" y="779"/>
                </a:lnTo>
                <a:lnTo>
                  <a:pt x="97" y="785"/>
                </a:lnTo>
                <a:lnTo>
                  <a:pt x="111" y="789"/>
                </a:lnTo>
                <a:lnTo>
                  <a:pt x="125" y="792"/>
                </a:lnTo>
                <a:lnTo>
                  <a:pt x="139" y="793"/>
                </a:lnTo>
                <a:lnTo>
                  <a:pt x="152" y="792"/>
                </a:lnTo>
                <a:lnTo>
                  <a:pt x="168" y="790"/>
                </a:lnTo>
                <a:lnTo>
                  <a:pt x="181" y="788"/>
                </a:lnTo>
                <a:lnTo>
                  <a:pt x="195" y="783"/>
                </a:lnTo>
                <a:lnTo>
                  <a:pt x="208" y="778"/>
                </a:lnTo>
                <a:lnTo>
                  <a:pt x="220" y="770"/>
                </a:lnTo>
                <a:lnTo>
                  <a:pt x="231" y="763"/>
                </a:lnTo>
                <a:lnTo>
                  <a:pt x="241" y="754"/>
                </a:lnTo>
                <a:lnTo>
                  <a:pt x="252" y="744"/>
                </a:lnTo>
                <a:lnTo>
                  <a:pt x="260" y="733"/>
                </a:lnTo>
                <a:lnTo>
                  <a:pt x="621" y="228"/>
                </a:lnTo>
                <a:lnTo>
                  <a:pt x="635" y="203"/>
                </a:lnTo>
                <a:lnTo>
                  <a:pt x="645" y="177"/>
                </a:lnTo>
                <a:lnTo>
                  <a:pt x="649" y="149"/>
                </a:lnTo>
                <a:lnTo>
                  <a:pt x="646" y="120"/>
                </a:lnTo>
                <a:lnTo>
                  <a:pt x="644" y="107"/>
                </a:lnTo>
                <a:lnTo>
                  <a:pt x="639" y="93"/>
                </a:lnTo>
                <a:lnTo>
                  <a:pt x="634" y="80"/>
                </a:lnTo>
                <a:lnTo>
                  <a:pt x="626" y="68"/>
                </a:lnTo>
                <a:lnTo>
                  <a:pt x="619" y="56"/>
                </a:lnTo>
                <a:lnTo>
                  <a:pt x="609" y="46"/>
                </a:lnTo>
                <a:lnTo>
                  <a:pt x="599" y="36"/>
                </a:lnTo>
                <a:lnTo>
                  <a:pt x="587" y="28"/>
                </a:lnTo>
                <a:lnTo>
                  <a:pt x="575" y="20"/>
                </a:lnTo>
                <a:lnTo>
                  <a:pt x="562" y="14"/>
                </a:lnTo>
                <a:lnTo>
                  <a:pt x="550" y="8"/>
                </a:lnTo>
                <a:lnTo>
                  <a:pt x="536" y="4"/>
                </a:lnTo>
                <a:lnTo>
                  <a:pt x="522" y="1"/>
                </a:lnTo>
                <a:lnTo>
                  <a:pt x="508" y="0"/>
                </a:lnTo>
                <a:lnTo>
                  <a:pt x="495" y="1"/>
                </a:lnTo>
                <a:lnTo>
                  <a:pt x="480" y="3"/>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pic>
        <p:nvPicPr>
          <p:cNvPr id="5" name="Picture 4" descr="paper2.png"/>
          <p:cNvPicPr>
            <a:picLocks noChangeAspect="1"/>
          </p:cNvPicPr>
          <p:nvPr>
            <p:custDataLst>
              <p:tags r:id="rId4"/>
            </p:custDataLst>
          </p:nvPr>
        </p:nvPicPr>
        <p:blipFill>
          <a:blip r:embed="rId8" cstate="email"/>
          <a:stretch>
            <a:fillRect/>
          </a:stretch>
        </p:blipFill>
        <p:spPr>
          <a:xfrm>
            <a:off x="1803400" y="1252694"/>
            <a:ext cx="8318499" cy="5156968"/>
          </a:xfrm>
          <a:prstGeom prst="rect">
            <a:avLst/>
          </a:prstGeom>
        </p:spPr>
      </p:pic>
      <p:pic>
        <p:nvPicPr>
          <p:cNvPr id="9" name="Picture 8">
            <a:extLst>
              <a:ext uri="{FF2B5EF4-FFF2-40B4-BE49-F238E27FC236}">
                <a16:creationId xmlns:a16="http://schemas.microsoft.com/office/drawing/2014/main" id="{081C5DA1-61B8-4B95-9C38-E374F5C43AD2}"/>
              </a:ext>
            </a:extLst>
          </p:cNvPr>
          <p:cNvPicPr>
            <a:picLocks noChangeAspect="1"/>
          </p:cNvPicPr>
          <p:nvPr/>
        </p:nvPicPr>
        <p:blipFill>
          <a:blip r:embed="rId9"/>
          <a:stretch>
            <a:fillRect/>
          </a:stretch>
        </p:blipFill>
        <p:spPr>
          <a:xfrm rot="2630071">
            <a:off x="6959058" y="2235200"/>
            <a:ext cx="2161496" cy="3642382"/>
          </a:xfrm>
          <a:prstGeom prst="rect">
            <a:avLst/>
          </a:prstGeom>
        </p:spPr>
      </p:pic>
      <p:pic>
        <p:nvPicPr>
          <p:cNvPr id="7" name="Picture 6">
            <a:extLst>
              <a:ext uri="{FF2B5EF4-FFF2-40B4-BE49-F238E27FC236}">
                <a16:creationId xmlns:a16="http://schemas.microsoft.com/office/drawing/2014/main" id="{87F4108E-1E05-40CA-A75D-E825A637ABF1}"/>
              </a:ext>
            </a:extLst>
          </p:cNvPr>
          <p:cNvPicPr>
            <a:picLocks noChangeAspect="1"/>
          </p:cNvPicPr>
          <p:nvPr/>
        </p:nvPicPr>
        <p:blipFill>
          <a:blip r:embed="rId10"/>
          <a:stretch>
            <a:fillRect/>
          </a:stretch>
        </p:blipFill>
        <p:spPr>
          <a:xfrm>
            <a:off x="2124630" y="118379"/>
            <a:ext cx="7871759" cy="5946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69487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EF8A64E-B5FD-4B9C-A077-7DAE7053E914}"/>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rot="948550">
            <a:off x="2880505" y="922578"/>
            <a:ext cx="2298196" cy="2018567"/>
          </a:xfrm>
          <a:prstGeom prst="rect">
            <a:avLst/>
          </a:prstGeom>
          <a:solidFill>
            <a:srgbClr val="FFFFFF">
              <a:shade val="85000"/>
            </a:srgbClr>
          </a:solidFill>
          <a:ln w="63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Freeform 26">
            <a:extLst>
              <a:ext uri="{FF2B5EF4-FFF2-40B4-BE49-F238E27FC236}">
                <a16:creationId xmlns:a16="http://schemas.microsoft.com/office/drawing/2014/main" id="{7D0A1AFE-EEF3-43E3-8499-B03D1FAB81BB}"/>
              </a:ext>
            </a:extLst>
          </p:cNvPr>
          <p:cNvSpPr>
            <a:spLocks/>
          </p:cNvSpPr>
          <p:nvPr/>
        </p:nvSpPr>
        <p:spPr bwMode="auto">
          <a:xfrm>
            <a:off x="4029604" y="886486"/>
            <a:ext cx="611803" cy="747550"/>
          </a:xfrm>
          <a:custGeom>
            <a:avLst/>
            <a:gdLst/>
            <a:ahLst/>
            <a:cxnLst>
              <a:cxn ang="0">
                <a:pos x="440" y="15"/>
              </a:cxn>
              <a:cxn ang="0">
                <a:pos x="394" y="49"/>
              </a:cxn>
              <a:cxn ang="0">
                <a:pos x="386" y="80"/>
              </a:cxn>
              <a:cxn ang="0">
                <a:pos x="409" y="85"/>
              </a:cxn>
              <a:cxn ang="0">
                <a:pos x="437" y="58"/>
              </a:cxn>
              <a:cxn ang="0">
                <a:pos x="476" y="39"/>
              </a:cxn>
              <a:cxn ang="0">
                <a:pos x="518" y="36"/>
              </a:cxn>
              <a:cxn ang="0">
                <a:pos x="559" y="49"/>
              </a:cxn>
              <a:cxn ang="0">
                <a:pos x="590" y="78"/>
              </a:cxn>
              <a:cxn ang="0">
                <a:pos x="609" y="117"/>
              </a:cxn>
              <a:cxn ang="0">
                <a:pos x="604" y="189"/>
              </a:cxn>
              <a:cxn ang="0">
                <a:pos x="218" y="729"/>
              </a:cxn>
              <a:cxn ang="0">
                <a:pos x="183" y="752"/>
              </a:cxn>
              <a:cxn ang="0">
                <a:pos x="140" y="758"/>
              </a:cxn>
              <a:cxn ang="0">
                <a:pos x="99" y="748"/>
              </a:cxn>
              <a:cxn ang="0">
                <a:pos x="50" y="706"/>
              </a:cxn>
              <a:cxn ang="0">
                <a:pos x="37" y="625"/>
              </a:cxn>
              <a:cxn ang="0">
                <a:pos x="66" y="568"/>
              </a:cxn>
              <a:cxn ang="0">
                <a:pos x="137" y="469"/>
              </a:cxn>
              <a:cxn ang="0">
                <a:pos x="233" y="335"/>
              </a:cxn>
              <a:cxn ang="0">
                <a:pos x="304" y="236"/>
              </a:cxn>
              <a:cxn ang="0">
                <a:pos x="328" y="205"/>
              </a:cxn>
              <a:cxn ang="0">
                <a:pos x="359" y="184"/>
              </a:cxn>
              <a:cxn ang="0">
                <a:pos x="388" y="178"/>
              </a:cxn>
              <a:cxn ang="0">
                <a:pos x="412" y="183"/>
              </a:cxn>
              <a:cxn ang="0">
                <a:pos x="440" y="207"/>
              </a:cxn>
              <a:cxn ang="0">
                <a:pos x="447" y="267"/>
              </a:cxn>
              <a:cxn ang="0">
                <a:pos x="176" y="660"/>
              </a:cxn>
              <a:cxn ang="0">
                <a:pos x="189" y="680"/>
              </a:cxn>
              <a:cxn ang="0">
                <a:pos x="458" y="322"/>
              </a:cxn>
              <a:cxn ang="0">
                <a:pos x="482" y="226"/>
              </a:cxn>
              <a:cxn ang="0">
                <a:pos x="470" y="188"/>
              </a:cxn>
              <a:cxn ang="0">
                <a:pos x="443" y="161"/>
              </a:cxn>
              <a:cxn ang="0">
                <a:pos x="409" y="146"/>
              </a:cxn>
              <a:cxn ang="0">
                <a:pos x="371" y="144"/>
              </a:cxn>
              <a:cxn ang="0">
                <a:pos x="324" y="163"/>
              </a:cxn>
              <a:cxn ang="0">
                <a:pos x="287" y="198"/>
              </a:cxn>
              <a:cxn ang="0">
                <a:pos x="246" y="256"/>
              </a:cxn>
              <a:cxn ang="0">
                <a:pos x="156" y="381"/>
              </a:cxn>
              <a:cxn ang="0">
                <a:pos x="67" y="507"/>
              </a:cxn>
              <a:cxn ang="0">
                <a:pos x="26" y="565"/>
              </a:cxn>
              <a:cxn ang="0">
                <a:pos x="1" y="673"/>
              </a:cxn>
              <a:cxn ang="0">
                <a:pos x="60" y="765"/>
              </a:cxn>
              <a:cxn ang="0">
                <a:pos x="111" y="789"/>
              </a:cxn>
              <a:cxn ang="0">
                <a:pos x="168" y="790"/>
              </a:cxn>
              <a:cxn ang="0">
                <a:pos x="220" y="770"/>
              </a:cxn>
              <a:cxn ang="0">
                <a:pos x="260" y="733"/>
              </a:cxn>
              <a:cxn ang="0">
                <a:pos x="649" y="149"/>
              </a:cxn>
              <a:cxn ang="0">
                <a:pos x="634" y="80"/>
              </a:cxn>
              <a:cxn ang="0">
                <a:pos x="599" y="36"/>
              </a:cxn>
              <a:cxn ang="0">
                <a:pos x="550" y="8"/>
              </a:cxn>
              <a:cxn ang="0">
                <a:pos x="495" y="1"/>
              </a:cxn>
            </a:cxnLst>
            <a:rect l="0" t="0" r="r" b="b"/>
            <a:pathLst>
              <a:path w="649" h="793">
                <a:moveTo>
                  <a:pt x="480" y="3"/>
                </a:moveTo>
                <a:lnTo>
                  <a:pt x="466" y="5"/>
                </a:lnTo>
                <a:lnTo>
                  <a:pt x="452" y="10"/>
                </a:lnTo>
                <a:lnTo>
                  <a:pt x="440" y="15"/>
                </a:lnTo>
                <a:lnTo>
                  <a:pt x="427" y="21"/>
                </a:lnTo>
                <a:lnTo>
                  <a:pt x="416" y="30"/>
                </a:lnTo>
                <a:lnTo>
                  <a:pt x="404" y="39"/>
                </a:lnTo>
                <a:lnTo>
                  <a:pt x="394" y="49"/>
                </a:lnTo>
                <a:lnTo>
                  <a:pt x="386" y="60"/>
                </a:lnTo>
                <a:lnTo>
                  <a:pt x="383" y="67"/>
                </a:lnTo>
                <a:lnTo>
                  <a:pt x="383" y="73"/>
                </a:lnTo>
                <a:lnTo>
                  <a:pt x="386" y="80"/>
                </a:lnTo>
                <a:lnTo>
                  <a:pt x="391" y="85"/>
                </a:lnTo>
                <a:lnTo>
                  <a:pt x="397" y="88"/>
                </a:lnTo>
                <a:lnTo>
                  <a:pt x="403" y="88"/>
                </a:lnTo>
                <a:lnTo>
                  <a:pt x="409" y="85"/>
                </a:lnTo>
                <a:lnTo>
                  <a:pt x="414" y="80"/>
                </a:lnTo>
                <a:lnTo>
                  <a:pt x="422" y="72"/>
                </a:lnTo>
                <a:lnTo>
                  <a:pt x="429" y="64"/>
                </a:lnTo>
                <a:lnTo>
                  <a:pt x="437" y="58"/>
                </a:lnTo>
                <a:lnTo>
                  <a:pt x="446" y="51"/>
                </a:lnTo>
                <a:lnTo>
                  <a:pt x="456" y="46"/>
                </a:lnTo>
                <a:lnTo>
                  <a:pt x="465" y="41"/>
                </a:lnTo>
                <a:lnTo>
                  <a:pt x="476" y="39"/>
                </a:lnTo>
                <a:lnTo>
                  <a:pt x="486" y="36"/>
                </a:lnTo>
                <a:lnTo>
                  <a:pt x="497" y="35"/>
                </a:lnTo>
                <a:lnTo>
                  <a:pt x="507" y="35"/>
                </a:lnTo>
                <a:lnTo>
                  <a:pt x="518" y="36"/>
                </a:lnTo>
                <a:lnTo>
                  <a:pt x="528" y="38"/>
                </a:lnTo>
                <a:lnTo>
                  <a:pt x="539" y="40"/>
                </a:lnTo>
                <a:lnTo>
                  <a:pt x="549" y="45"/>
                </a:lnTo>
                <a:lnTo>
                  <a:pt x="559" y="49"/>
                </a:lnTo>
                <a:lnTo>
                  <a:pt x="567" y="55"/>
                </a:lnTo>
                <a:lnTo>
                  <a:pt x="576" y="63"/>
                </a:lnTo>
                <a:lnTo>
                  <a:pt x="584" y="70"/>
                </a:lnTo>
                <a:lnTo>
                  <a:pt x="590" y="78"/>
                </a:lnTo>
                <a:lnTo>
                  <a:pt x="596" y="87"/>
                </a:lnTo>
                <a:lnTo>
                  <a:pt x="601" y="97"/>
                </a:lnTo>
                <a:lnTo>
                  <a:pt x="606" y="105"/>
                </a:lnTo>
                <a:lnTo>
                  <a:pt x="609" y="117"/>
                </a:lnTo>
                <a:lnTo>
                  <a:pt x="611" y="127"/>
                </a:lnTo>
                <a:lnTo>
                  <a:pt x="612" y="148"/>
                </a:lnTo>
                <a:lnTo>
                  <a:pt x="610" y="169"/>
                </a:lnTo>
                <a:lnTo>
                  <a:pt x="604" y="189"/>
                </a:lnTo>
                <a:lnTo>
                  <a:pt x="592" y="208"/>
                </a:lnTo>
                <a:lnTo>
                  <a:pt x="233" y="713"/>
                </a:lnTo>
                <a:lnTo>
                  <a:pt x="225" y="721"/>
                </a:lnTo>
                <a:lnTo>
                  <a:pt x="218" y="729"/>
                </a:lnTo>
                <a:lnTo>
                  <a:pt x="210" y="735"/>
                </a:lnTo>
                <a:lnTo>
                  <a:pt x="201" y="742"/>
                </a:lnTo>
                <a:lnTo>
                  <a:pt x="191" y="747"/>
                </a:lnTo>
                <a:lnTo>
                  <a:pt x="183" y="752"/>
                </a:lnTo>
                <a:lnTo>
                  <a:pt x="171" y="754"/>
                </a:lnTo>
                <a:lnTo>
                  <a:pt x="161" y="757"/>
                </a:lnTo>
                <a:lnTo>
                  <a:pt x="150" y="758"/>
                </a:lnTo>
                <a:lnTo>
                  <a:pt x="140" y="758"/>
                </a:lnTo>
                <a:lnTo>
                  <a:pt x="129" y="757"/>
                </a:lnTo>
                <a:lnTo>
                  <a:pt x="119" y="755"/>
                </a:lnTo>
                <a:lnTo>
                  <a:pt x="109" y="753"/>
                </a:lnTo>
                <a:lnTo>
                  <a:pt x="99" y="748"/>
                </a:lnTo>
                <a:lnTo>
                  <a:pt x="89" y="744"/>
                </a:lnTo>
                <a:lnTo>
                  <a:pt x="80" y="738"/>
                </a:lnTo>
                <a:lnTo>
                  <a:pt x="64" y="723"/>
                </a:lnTo>
                <a:lnTo>
                  <a:pt x="50" y="706"/>
                </a:lnTo>
                <a:lnTo>
                  <a:pt x="41" y="686"/>
                </a:lnTo>
                <a:lnTo>
                  <a:pt x="36" y="666"/>
                </a:lnTo>
                <a:lnTo>
                  <a:pt x="35" y="645"/>
                </a:lnTo>
                <a:lnTo>
                  <a:pt x="37" y="625"/>
                </a:lnTo>
                <a:lnTo>
                  <a:pt x="43" y="604"/>
                </a:lnTo>
                <a:lnTo>
                  <a:pt x="55" y="585"/>
                </a:lnTo>
                <a:lnTo>
                  <a:pt x="57" y="581"/>
                </a:lnTo>
                <a:lnTo>
                  <a:pt x="66" y="568"/>
                </a:lnTo>
                <a:lnTo>
                  <a:pt x="79" y="551"/>
                </a:lnTo>
                <a:lnTo>
                  <a:pt x="96" y="528"/>
                </a:lnTo>
                <a:lnTo>
                  <a:pt x="115" y="501"/>
                </a:lnTo>
                <a:lnTo>
                  <a:pt x="137" y="469"/>
                </a:lnTo>
                <a:lnTo>
                  <a:pt x="161" y="437"/>
                </a:lnTo>
                <a:lnTo>
                  <a:pt x="185" y="402"/>
                </a:lnTo>
                <a:lnTo>
                  <a:pt x="209" y="368"/>
                </a:lnTo>
                <a:lnTo>
                  <a:pt x="233" y="335"/>
                </a:lnTo>
                <a:lnTo>
                  <a:pt x="255" y="304"/>
                </a:lnTo>
                <a:lnTo>
                  <a:pt x="275" y="276"/>
                </a:lnTo>
                <a:lnTo>
                  <a:pt x="292" y="253"/>
                </a:lnTo>
                <a:lnTo>
                  <a:pt x="304" y="236"/>
                </a:lnTo>
                <a:lnTo>
                  <a:pt x="313" y="223"/>
                </a:lnTo>
                <a:lnTo>
                  <a:pt x="315" y="220"/>
                </a:lnTo>
                <a:lnTo>
                  <a:pt x="322" y="212"/>
                </a:lnTo>
                <a:lnTo>
                  <a:pt x="328" y="205"/>
                </a:lnTo>
                <a:lnTo>
                  <a:pt x="335" y="198"/>
                </a:lnTo>
                <a:lnTo>
                  <a:pt x="343" y="193"/>
                </a:lnTo>
                <a:lnTo>
                  <a:pt x="351" y="188"/>
                </a:lnTo>
                <a:lnTo>
                  <a:pt x="359" y="184"/>
                </a:lnTo>
                <a:lnTo>
                  <a:pt x="367" y="182"/>
                </a:lnTo>
                <a:lnTo>
                  <a:pt x="376" y="179"/>
                </a:lnTo>
                <a:lnTo>
                  <a:pt x="382" y="178"/>
                </a:lnTo>
                <a:lnTo>
                  <a:pt x="388" y="178"/>
                </a:lnTo>
                <a:lnTo>
                  <a:pt x="394" y="179"/>
                </a:lnTo>
                <a:lnTo>
                  <a:pt x="401" y="179"/>
                </a:lnTo>
                <a:lnTo>
                  <a:pt x="407" y="181"/>
                </a:lnTo>
                <a:lnTo>
                  <a:pt x="412" y="183"/>
                </a:lnTo>
                <a:lnTo>
                  <a:pt x="418" y="186"/>
                </a:lnTo>
                <a:lnTo>
                  <a:pt x="423" y="189"/>
                </a:lnTo>
                <a:lnTo>
                  <a:pt x="432" y="198"/>
                </a:lnTo>
                <a:lnTo>
                  <a:pt x="440" y="207"/>
                </a:lnTo>
                <a:lnTo>
                  <a:pt x="446" y="218"/>
                </a:lnTo>
                <a:lnTo>
                  <a:pt x="448" y="231"/>
                </a:lnTo>
                <a:lnTo>
                  <a:pt x="450" y="248"/>
                </a:lnTo>
                <a:lnTo>
                  <a:pt x="447" y="267"/>
                </a:lnTo>
                <a:lnTo>
                  <a:pt x="441" y="285"/>
                </a:lnTo>
                <a:lnTo>
                  <a:pt x="431" y="301"/>
                </a:lnTo>
                <a:lnTo>
                  <a:pt x="179" y="654"/>
                </a:lnTo>
                <a:lnTo>
                  <a:pt x="176" y="660"/>
                </a:lnTo>
                <a:lnTo>
                  <a:pt x="176" y="666"/>
                </a:lnTo>
                <a:lnTo>
                  <a:pt x="178" y="673"/>
                </a:lnTo>
                <a:lnTo>
                  <a:pt x="183" y="678"/>
                </a:lnTo>
                <a:lnTo>
                  <a:pt x="189" y="680"/>
                </a:lnTo>
                <a:lnTo>
                  <a:pt x="196" y="681"/>
                </a:lnTo>
                <a:lnTo>
                  <a:pt x="203" y="679"/>
                </a:lnTo>
                <a:lnTo>
                  <a:pt x="208" y="674"/>
                </a:lnTo>
                <a:lnTo>
                  <a:pt x="458" y="322"/>
                </a:lnTo>
                <a:lnTo>
                  <a:pt x="472" y="300"/>
                </a:lnTo>
                <a:lnTo>
                  <a:pt x="481" y="276"/>
                </a:lnTo>
                <a:lnTo>
                  <a:pt x="485" y="251"/>
                </a:lnTo>
                <a:lnTo>
                  <a:pt x="482" y="226"/>
                </a:lnTo>
                <a:lnTo>
                  <a:pt x="481" y="216"/>
                </a:lnTo>
                <a:lnTo>
                  <a:pt x="477" y="206"/>
                </a:lnTo>
                <a:lnTo>
                  <a:pt x="473" y="197"/>
                </a:lnTo>
                <a:lnTo>
                  <a:pt x="470" y="188"/>
                </a:lnTo>
                <a:lnTo>
                  <a:pt x="463" y="181"/>
                </a:lnTo>
                <a:lnTo>
                  <a:pt x="458" y="173"/>
                </a:lnTo>
                <a:lnTo>
                  <a:pt x="451" y="167"/>
                </a:lnTo>
                <a:lnTo>
                  <a:pt x="443" y="161"/>
                </a:lnTo>
                <a:lnTo>
                  <a:pt x="436" y="156"/>
                </a:lnTo>
                <a:lnTo>
                  <a:pt x="427" y="152"/>
                </a:lnTo>
                <a:lnTo>
                  <a:pt x="418" y="148"/>
                </a:lnTo>
                <a:lnTo>
                  <a:pt x="409" y="146"/>
                </a:lnTo>
                <a:lnTo>
                  <a:pt x="399" y="144"/>
                </a:lnTo>
                <a:lnTo>
                  <a:pt x="391" y="143"/>
                </a:lnTo>
                <a:lnTo>
                  <a:pt x="381" y="143"/>
                </a:lnTo>
                <a:lnTo>
                  <a:pt x="371" y="144"/>
                </a:lnTo>
                <a:lnTo>
                  <a:pt x="358" y="147"/>
                </a:lnTo>
                <a:lnTo>
                  <a:pt x="347" y="152"/>
                </a:lnTo>
                <a:lnTo>
                  <a:pt x="335" y="157"/>
                </a:lnTo>
                <a:lnTo>
                  <a:pt x="324" y="163"/>
                </a:lnTo>
                <a:lnTo>
                  <a:pt x="314" y="171"/>
                </a:lnTo>
                <a:lnTo>
                  <a:pt x="304" y="178"/>
                </a:lnTo>
                <a:lnTo>
                  <a:pt x="295" y="188"/>
                </a:lnTo>
                <a:lnTo>
                  <a:pt x="287" y="198"/>
                </a:lnTo>
                <a:lnTo>
                  <a:pt x="284" y="202"/>
                </a:lnTo>
                <a:lnTo>
                  <a:pt x="275" y="215"/>
                </a:lnTo>
                <a:lnTo>
                  <a:pt x="263" y="232"/>
                </a:lnTo>
                <a:lnTo>
                  <a:pt x="246" y="256"/>
                </a:lnTo>
                <a:lnTo>
                  <a:pt x="226" y="284"/>
                </a:lnTo>
                <a:lnTo>
                  <a:pt x="204" y="314"/>
                </a:lnTo>
                <a:lnTo>
                  <a:pt x="180" y="348"/>
                </a:lnTo>
                <a:lnTo>
                  <a:pt x="156" y="381"/>
                </a:lnTo>
                <a:lnTo>
                  <a:pt x="132" y="415"/>
                </a:lnTo>
                <a:lnTo>
                  <a:pt x="109" y="449"/>
                </a:lnTo>
                <a:lnTo>
                  <a:pt x="86" y="479"/>
                </a:lnTo>
                <a:lnTo>
                  <a:pt x="67" y="507"/>
                </a:lnTo>
                <a:lnTo>
                  <a:pt x="50" y="531"/>
                </a:lnTo>
                <a:lnTo>
                  <a:pt x="37" y="548"/>
                </a:lnTo>
                <a:lnTo>
                  <a:pt x="28" y="561"/>
                </a:lnTo>
                <a:lnTo>
                  <a:pt x="26" y="565"/>
                </a:lnTo>
                <a:lnTo>
                  <a:pt x="11" y="590"/>
                </a:lnTo>
                <a:lnTo>
                  <a:pt x="2" y="616"/>
                </a:lnTo>
                <a:lnTo>
                  <a:pt x="0" y="645"/>
                </a:lnTo>
                <a:lnTo>
                  <a:pt x="1" y="673"/>
                </a:lnTo>
                <a:lnTo>
                  <a:pt x="8" y="699"/>
                </a:lnTo>
                <a:lnTo>
                  <a:pt x="21" y="724"/>
                </a:lnTo>
                <a:lnTo>
                  <a:pt x="37" y="747"/>
                </a:lnTo>
                <a:lnTo>
                  <a:pt x="60" y="765"/>
                </a:lnTo>
                <a:lnTo>
                  <a:pt x="72" y="773"/>
                </a:lnTo>
                <a:lnTo>
                  <a:pt x="85" y="779"/>
                </a:lnTo>
                <a:lnTo>
                  <a:pt x="97" y="785"/>
                </a:lnTo>
                <a:lnTo>
                  <a:pt x="111" y="789"/>
                </a:lnTo>
                <a:lnTo>
                  <a:pt x="125" y="792"/>
                </a:lnTo>
                <a:lnTo>
                  <a:pt x="139" y="793"/>
                </a:lnTo>
                <a:lnTo>
                  <a:pt x="152" y="792"/>
                </a:lnTo>
                <a:lnTo>
                  <a:pt x="168" y="790"/>
                </a:lnTo>
                <a:lnTo>
                  <a:pt x="181" y="788"/>
                </a:lnTo>
                <a:lnTo>
                  <a:pt x="195" y="783"/>
                </a:lnTo>
                <a:lnTo>
                  <a:pt x="208" y="778"/>
                </a:lnTo>
                <a:lnTo>
                  <a:pt x="220" y="770"/>
                </a:lnTo>
                <a:lnTo>
                  <a:pt x="231" y="763"/>
                </a:lnTo>
                <a:lnTo>
                  <a:pt x="241" y="754"/>
                </a:lnTo>
                <a:lnTo>
                  <a:pt x="252" y="744"/>
                </a:lnTo>
                <a:lnTo>
                  <a:pt x="260" y="733"/>
                </a:lnTo>
                <a:lnTo>
                  <a:pt x="621" y="228"/>
                </a:lnTo>
                <a:lnTo>
                  <a:pt x="635" y="203"/>
                </a:lnTo>
                <a:lnTo>
                  <a:pt x="645" y="177"/>
                </a:lnTo>
                <a:lnTo>
                  <a:pt x="649" y="149"/>
                </a:lnTo>
                <a:lnTo>
                  <a:pt x="646" y="120"/>
                </a:lnTo>
                <a:lnTo>
                  <a:pt x="644" y="107"/>
                </a:lnTo>
                <a:lnTo>
                  <a:pt x="639" y="93"/>
                </a:lnTo>
                <a:lnTo>
                  <a:pt x="634" y="80"/>
                </a:lnTo>
                <a:lnTo>
                  <a:pt x="626" y="68"/>
                </a:lnTo>
                <a:lnTo>
                  <a:pt x="619" y="56"/>
                </a:lnTo>
                <a:lnTo>
                  <a:pt x="609" y="46"/>
                </a:lnTo>
                <a:lnTo>
                  <a:pt x="599" y="36"/>
                </a:lnTo>
                <a:lnTo>
                  <a:pt x="587" y="28"/>
                </a:lnTo>
                <a:lnTo>
                  <a:pt x="575" y="20"/>
                </a:lnTo>
                <a:lnTo>
                  <a:pt x="562" y="14"/>
                </a:lnTo>
                <a:lnTo>
                  <a:pt x="550" y="8"/>
                </a:lnTo>
                <a:lnTo>
                  <a:pt x="536" y="4"/>
                </a:lnTo>
                <a:lnTo>
                  <a:pt x="522" y="1"/>
                </a:lnTo>
                <a:lnTo>
                  <a:pt x="508" y="0"/>
                </a:lnTo>
                <a:lnTo>
                  <a:pt x="495" y="1"/>
                </a:lnTo>
                <a:lnTo>
                  <a:pt x="480" y="3"/>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4" name="Freeform 26"/>
          <p:cNvSpPr>
            <a:spLocks/>
          </p:cNvSpPr>
          <p:nvPr/>
        </p:nvSpPr>
        <p:spPr bwMode="auto">
          <a:xfrm>
            <a:off x="3877204" y="734086"/>
            <a:ext cx="611803" cy="747550"/>
          </a:xfrm>
          <a:custGeom>
            <a:avLst/>
            <a:gdLst/>
            <a:ahLst/>
            <a:cxnLst>
              <a:cxn ang="0">
                <a:pos x="440" y="15"/>
              </a:cxn>
              <a:cxn ang="0">
                <a:pos x="394" y="49"/>
              </a:cxn>
              <a:cxn ang="0">
                <a:pos x="386" y="80"/>
              </a:cxn>
              <a:cxn ang="0">
                <a:pos x="409" y="85"/>
              </a:cxn>
              <a:cxn ang="0">
                <a:pos x="437" y="58"/>
              </a:cxn>
              <a:cxn ang="0">
                <a:pos x="476" y="39"/>
              </a:cxn>
              <a:cxn ang="0">
                <a:pos x="518" y="36"/>
              </a:cxn>
              <a:cxn ang="0">
                <a:pos x="559" y="49"/>
              </a:cxn>
              <a:cxn ang="0">
                <a:pos x="590" y="78"/>
              </a:cxn>
              <a:cxn ang="0">
                <a:pos x="609" y="117"/>
              </a:cxn>
              <a:cxn ang="0">
                <a:pos x="604" y="189"/>
              </a:cxn>
              <a:cxn ang="0">
                <a:pos x="218" y="729"/>
              </a:cxn>
              <a:cxn ang="0">
                <a:pos x="183" y="752"/>
              </a:cxn>
              <a:cxn ang="0">
                <a:pos x="140" y="758"/>
              </a:cxn>
              <a:cxn ang="0">
                <a:pos x="99" y="748"/>
              </a:cxn>
              <a:cxn ang="0">
                <a:pos x="50" y="706"/>
              </a:cxn>
              <a:cxn ang="0">
                <a:pos x="37" y="625"/>
              </a:cxn>
              <a:cxn ang="0">
                <a:pos x="66" y="568"/>
              </a:cxn>
              <a:cxn ang="0">
                <a:pos x="137" y="469"/>
              </a:cxn>
              <a:cxn ang="0">
                <a:pos x="233" y="335"/>
              </a:cxn>
              <a:cxn ang="0">
                <a:pos x="304" y="236"/>
              </a:cxn>
              <a:cxn ang="0">
                <a:pos x="328" y="205"/>
              </a:cxn>
              <a:cxn ang="0">
                <a:pos x="359" y="184"/>
              </a:cxn>
              <a:cxn ang="0">
                <a:pos x="388" y="178"/>
              </a:cxn>
              <a:cxn ang="0">
                <a:pos x="412" y="183"/>
              </a:cxn>
              <a:cxn ang="0">
                <a:pos x="440" y="207"/>
              </a:cxn>
              <a:cxn ang="0">
                <a:pos x="447" y="267"/>
              </a:cxn>
              <a:cxn ang="0">
                <a:pos x="176" y="660"/>
              </a:cxn>
              <a:cxn ang="0">
                <a:pos x="189" y="680"/>
              </a:cxn>
              <a:cxn ang="0">
                <a:pos x="458" y="322"/>
              </a:cxn>
              <a:cxn ang="0">
                <a:pos x="482" y="226"/>
              </a:cxn>
              <a:cxn ang="0">
                <a:pos x="470" y="188"/>
              </a:cxn>
              <a:cxn ang="0">
                <a:pos x="443" y="161"/>
              </a:cxn>
              <a:cxn ang="0">
                <a:pos x="409" y="146"/>
              </a:cxn>
              <a:cxn ang="0">
                <a:pos x="371" y="144"/>
              </a:cxn>
              <a:cxn ang="0">
                <a:pos x="324" y="163"/>
              </a:cxn>
              <a:cxn ang="0">
                <a:pos x="287" y="198"/>
              </a:cxn>
              <a:cxn ang="0">
                <a:pos x="246" y="256"/>
              </a:cxn>
              <a:cxn ang="0">
                <a:pos x="156" y="381"/>
              </a:cxn>
              <a:cxn ang="0">
                <a:pos x="67" y="507"/>
              </a:cxn>
              <a:cxn ang="0">
                <a:pos x="26" y="565"/>
              </a:cxn>
              <a:cxn ang="0">
                <a:pos x="1" y="673"/>
              </a:cxn>
              <a:cxn ang="0">
                <a:pos x="60" y="765"/>
              </a:cxn>
              <a:cxn ang="0">
                <a:pos x="111" y="789"/>
              </a:cxn>
              <a:cxn ang="0">
                <a:pos x="168" y="790"/>
              </a:cxn>
              <a:cxn ang="0">
                <a:pos x="220" y="770"/>
              </a:cxn>
              <a:cxn ang="0">
                <a:pos x="260" y="733"/>
              </a:cxn>
              <a:cxn ang="0">
                <a:pos x="649" y="149"/>
              </a:cxn>
              <a:cxn ang="0">
                <a:pos x="634" y="80"/>
              </a:cxn>
              <a:cxn ang="0">
                <a:pos x="599" y="36"/>
              </a:cxn>
              <a:cxn ang="0">
                <a:pos x="550" y="8"/>
              </a:cxn>
              <a:cxn ang="0">
                <a:pos x="495" y="1"/>
              </a:cxn>
            </a:cxnLst>
            <a:rect l="0" t="0" r="r" b="b"/>
            <a:pathLst>
              <a:path w="649" h="793">
                <a:moveTo>
                  <a:pt x="480" y="3"/>
                </a:moveTo>
                <a:lnTo>
                  <a:pt x="466" y="5"/>
                </a:lnTo>
                <a:lnTo>
                  <a:pt x="452" y="10"/>
                </a:lnTo>
                <a:lnTo>
                  <a:pt x="440" y="15"/>
                </a:lnTo>
                <a:lnTo>
                  <a:pt x="427" y="21"/>
                </a:lnTo>
                <a:lnTo>
                  <a:pt x="416" y="30"/>
                </a:lnTo>
                <a:lnTo>
                  <a:pt x="404" y="39"/>
                </a:lnTo>
                <a:lnTo>
                  <a:pt x="394" y="49"/>
                </a:lnTo>
                <a:lnTo>
                  <a:pt x="386" y="60"/>
                </a:lnTo>
                <a:lnTo>
                  <a:pt x="383" y="67"/>
                </a:lnTo>
                <a:lnTo>
                  <a:pt x="383" y="73"/>
                </a:lnTo>
                <a:lnTo>
                  <a:pt x="386" y="80"/>
                </a:lnTo>
                <a:lnTo>
                  <a:pt x="391" y="85"/>
                </a:lnTo>
                <a:lnTo>
                  <a:pt x="397" y="88"/>
                </a:lnTo>
                <a:lnTo>
                  <a:pt x="403" y="88"/>
                </a:lnTo>
                <a:lnTo>
                  <a:pt x="409" y="85"/>
                </a:lnTo>
                <a:lnTo>
                  <a:pt x="414" y="80"/>
                </a:lnTo>
                <a:lnTo>
                  <a:pt x="422" y="72"/>
                </a:lnTo>
                <a:lnTo>
                  <a:pt x="429" y="64"/>
                </a:lnTo>
                <a:lnTo>
                  <a:pt x="437" y="58"/>
                </a:lnTo>
                <a:lnTo>
                  <a:pt x="446" y="51"/>
                </a:lnTo>
                <a:lnTo>
                  <a:pt x="456" y="46"/>
                </a:lnTo>
                <a:lnTo>
                  <a:pt x="465" y="41"/>
                </a:lnTo>
                <a:lnTo>
                  <a:pt x="476" y="39"/>
                </a:lnTo>
                <a:lnTo>
                  <a:pt x="486" y="36"/>
                </a:lnTo>
                <a:lnTo>
                  <a:pt x="497" y="35"/>
                </a:lnTo>
                <a:lnTo>
                  <a:pt x="507" y="35"/>
                </a:lnTo>
                <a:lnTo>
                  <a:pt x="518" y="36"/>
                </a:lnTo>
                <a:lnTo>
                  <a:pt x="528" y="38"/>
                </a:lnTo>
                <a:lnTo>
                  <a:pt x="539" y="40"/>
                </a:lnTo>
                <a:lnTo>
                  <a:pt x="549" y="45"/>
                </a:lnTo>
                <a:lnTo>
                  <a:pt x="559" y="49"/>
                </a:lnTo>
                <a:lnTo>
                  <a:pt x="567" y="55"/>
                </a:lnTo>
                <a:lnTo>
                  <a:pt x="576" y="63"/>
                </a:lnTo>
                <a:lnTo>
                  <a:pt x="584" y="70"/>
                </a:lnTo>
                <a:lnTo>
                  <a:pt x="590" y="78"/>
                </a:lnTo>
                <a:lnTo>
                  <a:pt x="596" y="87"/>
                </a:lnTo>
                <a:lnTo>
                  <a:pt x="601" y="97"/>
                </a:lnTo>
                <a:lnTo>
                  <a:pt x="606" y="105"/>
                </a:lnTo>
                <a:lnTo>
                  <a:pt x="609" y="117"/>
                </a:lnTo>
                <a:lnTo>
                  <a:pt x="611" y="127"/>
                </a:lnTo>
                <a:lnTo>
                  <a:pt x="612" y="148"/>
                </a:lnTo>
                <a:lnTo>
                  <a:pt x="610" y="169"/>
                </a:lnTo>
                <a:lnTo>
                  <a:pt x="604" y="189"/>
                </a:lnTo>
                <a:lnTo>
                  <a:pt x="592" y="208"/>
                </a:lnTo>
                <a:lnTo>
                  <a:pt x="233" y="713"/>
                </a:lnTo>
                <a:lnTo>
                  <a:pt x="225" y="721"/>
                </a:lnTo>
                <a:lnTo>
                  <a:pt x="218" y="729"/>
                </a:lnTo>
                <a:lnTo>
                  <a:pt x="210" y="735"/>
                </a:lnTo>
                <a:lnTo>
                  <a:pt x="201" y="742"/>
                </a:lnTo>
                <a:lnTo>
                  <a:pt x="191" y="747"/>
                </a:lnTo>
                <a:lnTo>
                  <a:pt x="183" y="752"/>
                </a:lnTo>
                <a:lnTo>
                  <a:pt x="171" y="754"/>
                </a:lnTo>
                <a:lnTo>
                  <a:pt x="161" y="757"/>
                </a:lnTo>
                <a:lnTo>
                  <a:pt x="150" y="758"/>
                </a:lnTo>
                <a:lnTo>
                  <a:pt x="140" y="758"/>
                </a:lnTo>
                <a:lnTo>
                  <a:pt x="129" y="757"/>
                </a:lnTo>
                <a:lnTo>
                  <a:pt x="119" y="755"/>
                </a:lnTo>
                <a:lnTo>
                  <a:pt x="109" y="753"/>
                </a:lnTo>
                <a:lnTo>
                  <a:pt x="99" y="748"/>
                </a:lnTo>
                <a:lnTo>
                  <a:pt x="89" y="744"/>
                </a:lnTo>
                <a:lnTo>
                  <a:pt x="80" y="738"/>
                </a:lnTo>
                <a:lnTo>
                  <a:pt x="64" y="723"/>
                </a:lnTo>
                <a:lnTo>
                  <a:pt x="50" y="706"/>
                </a:lnTo>
                <a:lnTo>
                  <a:pt x="41" y="686"/>
                </a:lnTo>
                <a:lnTo>
                  <a:pt x="36" y="666"/>
                </a:lnTo>
                <a:lnTo>
                  <a:pt x="35" y="645"/>
                </a:lnTo>
                <a:lnTo>
                  <a:pt x="37" y="625"/>
                </a:lnTo>
                <a:lnTo>
                  <a:pt x="43" y="604"/>
                </a:lnTo>
                <a:lnTo>
                  <a:pt x="55" y="585"/>
                </a:lnTo>
                <a:lnTo>
                  <a:pt x="57" y="581"/>
                </a:lnTo>
                <a:lnTo>
                  <a:pt x="66" y="568"/>
                </a:lnTo>
                <a:lnTo>
                  <a:pt x="79" y="551"/>
                </a:lnTo>
                <a:lnTo>
                  <a:pt x="96" y="528"/>
                </a:lnTo>
                <a:lnTo>
                  <a:pt x="115" y="501"/>
                </a:lnTo>
                <a:lnTo>
                  <a:pt x="137" y="469"/>
                </a:lnTo>
                <a:lnTo>
                  <a:pt x="161" y="437"/>
                </a:lnTo>
                <a:lnTo>
                  <a:pt x="185" y="402"/>
                </a:lnTo>
                <a:lnTo>
                  <a:pt x="209" y="368"/>
                </a:lnTo>
                <a:lnTo>
                  <a:pt x="233" y="335"/>
                </a:lnTo>
                <a:lnTo>
                  <a:pt x="255" y="304"/>
                </a:lnTo>
                <a:lnTo>
                  <a:pt x="275" y="276"/>
                </a:lnTo>
                <a:lnTo>
                  <a:pt x="292" y="253"/>
                </a:lnTo>
                <a:lnTo>
                  <a:pt x="304" y="236"/>
                </a:lnTo>
                <a:lnTo>
                  <a:pt x="313" y="223"/>
                </a:lnTo>
                <a:lnTo>
                  <a:pt x="315" y="220"/>
                </a:lnTo>
                <a:lnTo>
                  <a:pt x="322" y="212"/>
                </a:lnTo>
                <a:lnTo>
                  <a:pt x="328" y="205"/>
                </a:lnTo>
                <a:lnTo>
                  <a:pt x="335" y="198"/>
                </a:lnTo>
                <a:lnTo>
                  <a:pt x="343" y="193"/>
                </a:lnTo>
                <a:lnTo>
                  <a:pt x="351" y="188"/>
                </a:lnTo>
                <a:lnTo>
                  <a:pt x="359" y="184"/>
                </a:lnTo>
                <a:lnTo>
                  <a:pt x="367" y="182"/>
                </a:lnTo>
                <a:lnTo>
                  <a:pt x="376" y="179"/>
                </a:lnTo>
                <a:lnTo>
                  <a:pt x="382" y="178"/>
                </a:lnTo>
                <a:lnTo>
                  <a:pt x="388" y="178"/>
                </a:lnTo>
                <a:lnTo>
                  <a:pt x="394" y="179"/>
                </a:lnTo>
                <a:lnTo>
                  <a:pt x="401" y="179"/>
                </a:lnTo>
                <a:lnTo>
                  <a:pt x="407" y="181"/>
                </a:lnTo>
                <a:lnTo>
                  <a:pt x="412" y="183"/>
                </a:lnTo>
                <a:lnTo>
                  <a:pt x="418" y="186"/>
                </a:lnTo>
                <a:lnTo>
                  <a:pt x="423" y="189"/>
                </a:lnTo>
                <a:lnTo>
                  <a:pt x="432" y="198"/>
                </a:lnTo>
                <a:lnTo>
                  <a:pt x="440" y="207"/>
                </a:lnTo>
                <a:lnTo>
                  <a:pt x="446" y="218"/>
                </a:lnTo>
                <a:lnTo>
                  <a:pt x="448" y="231"/>
                </a:lnTo>
                <a:lnTo>
                  <a:pt x="450" y="248"/>
                </a:lnTo>
                <a:lnTo>
                  <a:pt x="447" y="267"/>
                </a:lnTo>
                <a:lnTo>
                  <a:pt x="441" y="285"/>
                </a:lnTo>
                <a:lnTo>
                  <a:pt x="431" y="301"/>
                </a:lnTo>
                <a:lnTo>
                  <a:pt x="179" y="654"/>
                </a:lnTo>
                <a:lnTo>
                  <a:pt x="176" y="660"/>
                </a:lnTo>
                <a:lnTo>
                  <a:pt x="176" y="666"/>
                </a:lnTo>
                <a:lnTo>
                  <a:pt x="178" y="673"/>
                </a:lnTo>
                <a:lnTo>
                  <a:pt x="183" y="678"/>
                </a:lnTo>
                <a:lnTo>
                  <a:pt x="189" y="680"/>
                </a:lnTo>
                <a:lnTo>
                  <a:pt x="196" y="681"/>
                </a:lnTo>
                <a:lnTo>
                  <a:pt x="203" y="679"/>
                </a:lnTo>
                <a:lnTo>
                  <a:pt x="208" y="674"/>
                </a:lnTo>
                <a:lnTo>
                  <a:pt x="458" y="322"/>
                </a:lnTo>
                <a:lnTo>
                  <a:pt x="472" y="300"/>
                </a:lnTo>
                <a:lnTo>
                  <a:pt x="481" y="276"/>
                </a:lnTo>
                <a:lnTo>
                  <a:pt x="485" y="251"/>
                </a:lnTo>
                <a:lnTo>
                  <a:pt x="482" y="226"/>
                </a:lnTo>
                <a:lnTo>
                  <a:pt x="481" y="216"/>
                </a:lnTo>
                <a:lnTo>
                  <a:pt x="477" y="206"/>
                </a:lnTo>
                <a:lnTo>
                  <a:pt x="473" y="197"/>
                </a:lnTo>
                <a:lnTo>
                  <a:pt x="470" y="188"/>
                </a:lnTo>
                <a:lnTo>
                  <a:pt x="463" y="181"/>
                </a:lnTo>
                <a:lnTo>
                  <a:pt x="458" y="173"/>
                </a:lnTo>
                <a:lnTo>
                  <a:pt x="451" y="167"/>
                </a:lnTo>
                <a:lnTo>
                  <a:pt x="443" y="161"/>
                </a:lnTo>
                <a:lnTo>
                  <a:pt x="436" y="156"/>
                </a:lnTo>
                <a:lnTo>
                  <a:pt x="427" y="152"/>
                </a:lnTo>
                <a:lnTo>
                  <a:pt x="418" y="148"/>
                </a:lnTo>
                <a:lnTo>
                  <a:pt x="409" y="146"/>
                </a:lnTo>
                <a:lnTo>
                  <a:pt x="399" y="144"/>
                </a:lnTo>
                <a:lnTo>
                  <a:pt x="391" y="143"/>
                </a:lnTo>
                <a:lnTo>
                  <a:pt x="381" y="143"/>
                </a:lnTo>
                <a:lnTo>
                  <a:pt x="371" y="144"/>
                </a:lnTo>
                <a:lnTo>
                  <a:pt x="358" y="147"/>
                </a:lnTo>
                <a:lnTo>
                  <a:pt x="347" y="152"/>
                </a:lnTo>
                <a:lnTo>
                  <a:pt x="335" y="157"/>
                </a:lnTo>
                <a:lnTo>
                  <a:pt x="324" y="163"/>
                </a:lnTo>
                <a:lnTo>
                  <a:pt x="314" y="171"/>
                </a:lnTo>
                <a:lnTo>
                  <a:pt x="304" y="178"/>
                </a:lnTo>
                <a:lnTo>
                  <a:pt x="295" y="188"/>
                </a:lnTo>
                <a:lnTo>
                  <a:pt x="287" y="198"/>
                </a:lnTo>
                <a:lnTo>
                  <a:pt x="284" y="202"/>
                </a:lnTo>
                <a:lnTo>
                  <a:pt x="275" y="215"/>
                </a:lnTo>
                <a:lnTo>
                  <a:pt x="263" y="232"/>
                </a:lnTo>
                <a:lnTo>
                  <a:pt x="246" y="256"/>
                </a:lnTo>
                <a:lnTo>
                  <a:pt x="226" y="284"/>
                </a:lnTo>
                <a:lnTo>
                  <a:pt x="204" y="314"/>
                </a:lnTo>
                <a:lnTo>
                  <a:pt x="180" y="348"/>
                </a:lnTo>
                <a:lnTo>
                  <a:pt x="156" y="381"/>
                </a:lnTo>
                <a:lnTo>
                  <a:pt x="132" y="415"/>
                </a:lnTo>
                <a:lnTo>
                  <a:pt x="109" y="449"/>
                </a:lnTo>
                <a:lnTo>
                  <a:pt x="86" y="479"/>
                </a:lnTo>
                <a:lnTo>
                  <a:pt x="67" y="507"/>
                </a:lnTo>
                <a:lnTo>
                  <a:pt x="50" y="531"/>
                </a:lnTo>
                <a:lnTo>
                  <a:pt x="37" y="548"/>
                </a:lnTo>
                <a:lnTo>
                  <a:pt x="28" y="561"/>
                </a:lnTo>
                <a:lnTo>
                  <a:pt x="26" y="565"/>
                </a:lnTo>
                <a:lnTo>
                  <a:pt x="11" y="590"/>
                </a:lnTo>
                <a:lnTo>
                  <a:pt x="2" y="616"/>
                </a:lnTo>
                <a:lnTo>
                  <a:pt x="0" y="645"/>
                </a:lnTo>
                <a:lnTo>
                  <a:pt x="1" y="673"/>
                </a:lnTo>
                <a:lnTo>
                  <a:pt x="8" y="699"/>
                </a:lnTo>
                <a:lnTo>
                  <a:pt x="21" y="724"/>
                </a:lnTo>
                <a:lnTo>
                  <a:pt x="37" y="747"/>
                </a:lnTo>
                <a:lnTo>
                  <a:pt x="60" y="765"/>
                </a:lnTo>
                <a:lnTo>
                  <a:pt x="72" y="773"/>
                </a:lnTo>
                <a:lnTo>
                  <a:pt x="85" y="779"/>
                </a:lnTo>
                <a:lnTo>
                  <a:pt x="97" y="785"/>
                </a:lnTo>
                <a:lnTo>
                  <a:pt x="111" y="789"/>
                </a:lnTo>
                <a:lnTo>
                  <a:pt x="125" y="792"/>
                </a:lnTo>
                <a:lnTo>
                  <a:pt x="139" y="793"/>
                </a:lnTo>
                <a:lnTo>
                  <a:pt x="152" y="792"/>
                </a:lnTo>
                <a:lnTo>
                  <a:pt x="168" y="790"/>
                </a:lnTo>
                <a:lnTo>
                  <a:pt x="181" y="788"/>
                </a:lnTo>
                <a:lnTo>
                  <a:pt x="195" y="783"/>
                </a:lnTo>
                <a:lnTo>
                  <a:pt x="208" y="778"/>
                </a:lnTo>
                <a:lnTo>
                  <a:pt x="220" y="770"/>
                </a:lnTo>
                <a:lnTo>
                  <a:pt x="231" y="763"/>
                </a:lnTo>
                <a:lnTo>
                  <a:pt x="241" y="754"/>
                </a:lnTo>
                <a:lnTo>
                  <a:pt x="252" y="744"/>
                </a:lnTo>
                <a:lnTo>
                  <a:pt x="260" y="733"/>
                </a:lnTo>
                <a:lnTo>
                  <a:pt x="621" y="228"/>
                </a:lnTo>
                <a:lnTo>
                  <a:pt x="635" y="203"/>
                </a:lnTo>
                <a:lnTo>
                  <a:pt x="645" y="177"/>
                </a:lnTo>
                <a:lnTo>
                  <a:pt x="649" y="149"/>
                </a:lnTo>
                <a:lnTo>
                  <a:pt x="646" y="120"/>
                </a:lnTo>
                <a:lnTo>
                  <a:pt x="644" y="107"/>
                </a:lnTo>
                <a:lnTo>
                  <a:pt x="639" y="93"/>
                </a:lnTo>
                <a:lnTo>
                  <a:pt x="634" y="80"/>
                </a:lnTo>
                <a:lnTo>
                  <a:pt x="626" y="68"/>
                </a:lnTo>
                <a:lnTo>
                  <a:pt x="619" y="56"/>
                </a:lnTo>
                <a:lnTo>
                  <a:pt x="609" y="46"/>
                </a:lnTo>
                <a:lnTo>
                  <a:pt x="599" y="36"/>
                </a:lnTo>
                <a:lnTo>
                  <a:pt x="587" y="28"/>
                </a:lnTo>
                <a:lnTo>
                  <a:pt x="575" y="20"/>
                </a:lnTo>
                <a:lnTo>
                  <a:pt x="562" y="14"/>
                </a:lnTo>
                <a:lnTo>
                  <a:pt x="550" y="8"/>
                </a:lnTo>
                <a:lnTo>
                  <a:pt x="536" y="4"/>
                </a:lnTo>
                <a:lnTo>
                  <a:pt x="522" y="1"/>
                </a:lnTo>
                <a:lnTo>
                  <a:pt x="508" y="0"/>
                </a:lnTo>
                <a:lnTo>
                  <a:pt x="495" y="1"/>
                </a:lnTo>
                <a:lnTo>
                  <a:pt x="480" y="3"/>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pic>
        <p:nvPicPr>
          <p:cNvPr id="7" name="Picture 6">
            <a:extLst>
              <a:ext uri="{FF2B5EF4-FFF2-40B4-BE49-F238E27FC236}">
                <a16:creationId xmlns:a16="http://schemas.microsoft.com/office/drawing/2014/main" id="{87F4108E-1E05-40CA-A75D-E825A637ABF1}"/>
              </a:ext>
            </a:extLst>
          </p:cNvPr>
          <p:cNvPicPr>
            <a:picLocks noChangeAspect="1"/>
          </p:cNvPicPr>
          <p:nvPr/>
        </p:nvPicPr>
        <p:blipFill>
          <a:blip r:embed="rId6"/>
          <a:stretch>
            <a:fillRect/>
          </a:stretch>
        </p:blipFill>
        <p:spPr>
          <a:xfrm rot="20827001">
            <a:off x="2124630" y="387977"/>
            <a:ext cx="7871759" cy="5946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paper2.png">
            <a:extLst>
              <a:ext uri="{FF2B5EF4-FFF2-40B4-BE49-F238E27FC236}">
                <a16:creationId xmlns:a16="http://schemas.microsoft.com/office/drawing/2014/main" id="{8E276052-46EC-4591-83C7-C07A853CC27D}"/>
              </a:ext>
            </a:extLst>
          </p:cNvPr>
          <p:cNvPicPr>
            <a:picLocks noChangeAspect="1"/>
          </p:cNvPicPr>
          <p:nvPr>
            <p:custDataLst>
              <p:tags r:id="rId2"/>
            </p:custDataLst>
          </p:nvPr>
        </p:nvPicPr>
        <p:blipFill>
          <a:blip r:embed="rId7" cstate="email"/>
          <a:stretch>
            <a:fillRect/>
          </a:stretch>
        </p:blipFill>
        <p:spPr>
          <a:xfrm>
            <a:off x="1955800" y="1405094"/>
            <a:ext cx="8318499" cy="5156968"/>
          </a:xfrm>
          <a:prstGeom prst="rect">
            <a:avLst/>
          </a:prstGeom>
        </p:spPr>
      </p:pic>
      <p:pic>
        <p:nvPicPr>
          <p:cNvPr id="9" name="Picture 8">
            <a:extLst>
              <a:ext uri="{FF2B5EF4-FFF2-40B4-BE49-F238E27FC236}">
                <a16:creationId xmlns:a16="http://schemas.microsoft.com/office/drawing/2014/main" id="{081C5DA1-61B8-4B95-9C38-E374F5C43AD2}"/>
              </a:ext>
            </a:extLst>
          </p:cNvPr>
          <p:cNvPicPr>
            <a:picLocks noChangeAspect="1"/>
          </p:cNvPicPr>
          <p:nvPr/>
        </p:nvPicPr>
        <p:blipFill>
          <a:blip r:embed="rId8"/>
          <a:stretch>
            <a:fillRect/>
          </a:stretch>
        </p:blipFill>
        <p:spPr>
          <a:xfrm rot="2630071">
            <a:off x="6959058" y="2235200"/>
            <a:ext cx="2161496" cy="3642382"/>
          </a:xfrm>
          <a:prstGeom prst="rect">
            <a:avLst/>
          </a:prstGeom>
          <a:ln>
            <a:noFill/>
          </a:ln>
        </p:spPr>
      </p:pic>
      <p:sp>
        <p:nvSpPr>
          <p:cNvPr id="11" name="TextBox 10">
            <a:extLst>
              <a:ext uri="{FF2B5EF4-FFF2-40B4-BE49-F238E27FC236}">
                <a16:creationId xmlns:a16="http://schemas.microsoft.com/office/drawing/2014/main" id="{2E5CDC56-C98A-4700-ACB7-FF9F18DD1831}"/>
              </a:ext>
            </a:extLst>
          </p:cNvPr>
          <p:cNvSpPr txBox="1"/>
          <p:nvPr/>
        </p:nvSpPr>
        <p:spPr>
          <a:xfrm rot="21152793" flipH="1">
            <a:off x="3237154" y="2689412"/>
            <a:ext cx="5216564" cy="1446550"/>
          </a:xfrm>
          <a:prstGeom prst="rect">
            <a:avLst/>
          </a:prstGeom>
          <a:noFill/>
        </p:spPr>
        <p:txBody>
          <a:bodyPr wrap="square" rtlCol="0">
            <a:spAutoFit/>
          </a:bodyPr>
          <a:lstStyle/>
          <a:p>
            <a:r>
              <a:rPr lang="en-US" sz="4400" dirty="0">
                <a:solidFill>
                  <a:schemeClr val="bg1">
                    <a:lumMod val="65000"/>
                    <a:lumOff val="35000"/>
                  </a:schemeClr>
                </a:solidFill>
                <a:latin typeface="Comic Sans MS" panose="030F0702030302020204" pitchFamily="66" charset="0"/>
              </a:rPr>
              <a:t>Only retail and manufacturing…</a:t>
            </a:r>
          </a:p>
        </p:txBody>
      </p:sp>
    </p:spTree>
    <p:extLst>
      <p:ext uri="{BB962C8B-B14F-4D97-AF65-F5344CB8AC3E}">
        <p14:creationId xmlns:p14="http://schemas.microsoft.com/office/powerpoint/2010/main" val="1376811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1C5DA1-61B8-4B95-9C38-E374F5C43AD2}"/>
              </a:ext>
            </a:extLst>
          </p:cNvPr>
          <p:cNvPicPr>
            <a:picLocks noChangeAspect="1"/>
          </p:cNvPicPr>
          <p:nvPr/>
        </p:nvPicPr>
        <p:blipFill>
          <a:blip r:embed="rId3"/>
          <a:stretch>
            <a:fillRect/>
          </a:stretch>
        </p:blipFill>
        <p:spPr>
          <a:xfrm rot="21437211">
            <a:off x="6959058" y="2235200"/>
            <a:ext cx="2161496" cy="3642382"/>
          </a:xfrm>
          <a:prstGeom prst="rect">
            <a:avLst/>
          </a:prstGeom>
          <a:ln>
            <a:noFill/>
          </a:ln>
        </p:spPr>
      </p:pic>
      <p:sp>
        <p:nvSpPr>
          <p:cNvPr id="11" name="TextBox 10">
            <a:extLst>
              <a:ext uri="{FF2B5EF4-FFF2-40B4-BE49-F238E27FC236}">
                <a16:creationId xmlns:a16="http://schemas.microsoft.com/office/drawing/2014/main" id="{2E5CDC56-C98A-4700-ACB7-FF9F18DD1831}"/>
              </a:ext>
            </a:extLst>
          </p:cNvPr>
          <p:cNvSpPr txBox="1"/>
          <p:nvPr/>
        </p:nvSpPr>
        <p:spPr>
          <a:xfrm rot="21152793" flipH="1">
            <a:off x="3237154" y="2689412"/>
            <a:ext cx="5216564" cy="1446550"/>
          </a:xfrm>
          <a:prstGeom prst="rect">
            <a:avLst/>
          </a:prstGeom>
          <a:noFill/>
        </p:spPr>
        <p:txBody>
          <a:bodyPr wrap="square" rtlCol="0">
            <a:spAutoFit/>
          </a:bodyPr>
          <a:lstStyle/>
          <a:p>
            <a:r>
              <a:rPr lang="en-US" sz="4400" dirty="0">
                <a:solidFill>
                  <a:schemeClr val="bg1">
                    <a:lumMod val="65000"/>
                    <a:lumOff val="35000"/>
                  </a:schemeClr>
                </a:solidFill>
                <a:latin typeface="Comic Sans MS" panose="030F0702030302020204" pitchFamily="66" charset="0"/>
              </a:rPr>
              <a:t>Other committee concepts…</a:t>
            </a:r>
          </a:p>
        </p:txBody>
      </p:sp>
    </p:spTree>
    <p:extLst>
      <p:ext uri="{BB962C8B-B14F-4D97-AF65-F5344CB8AC3E}">
        <p14:creationId xmlns:p14="http://schemas.microsoft.com/office/powerpoint/2010/main" val="485898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0E17E8-A09D-47AF-97AB-81CAC078F2EC}"/>
              </a:ext>
            </a:extLst>
          </p:cNvPr>
          <p:cNvPicPr>
            <a:picLocks noChangeAspect="1"/>
          </p:cNvPicPr>
          <p:nvPr/>
        </p:nvPicPr>
        <p:blipFill>
          <a:blip r:embed="rId3"/>
          <a:stretch>
            <a:fillRect/>
          </a:stretch>
        </p:blipFill>
        <p:spPr>
          <a:xfrm rot="21247848">
            <a:off x="2935830" y="734779"/>
            <a:ext cx="6320340" cy="8224921"/>
          </a:xfrm>
          <a:prstGeom prst="rect">
            <a:avLst/>
          </a:prstGeom>
        </p:spPr>
      </p:pic>
    </p:spTree>
    <p:extLst>
      <p:ext uri="{BB962C8B-B14F-4D97-AF65-F5344CB8AC3E}">
        <p14:creationId xmlns:p14="http://schemas.microsoft.com/office/powerpoint/2010/main" val="1324943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38872CB-46EC-424E-B95B-B696F881BB46}"/>
              </a:ext>
            </a:extLst>
          </p:cNvPr>
          <p:cNvSpPr txBox="1"/>
          <p:nvPr/>
        </p:nvSpPr>
        <p:spPr>
          <a:xfrm rot="21151650">
            <a:off x="3158882" y="2624893"/>
            <a:ext cx="5396029" cy="2123658"/>
          </a:xfrm>
          <a:prstGeom prst="rect">
            <a:avLst/>
          </a:prstGeom>
          <a:noFill/>
        </p:spPr>
        <p:txBody>
          <a:bodyPr wrap="none" rtlCol="0">
            <a:spAutoFit/>
          </a:bodyPr>
          <a:lstStyle/>
          <a:p>
            <a:r>
              <a:rPr lang="en-US" sz="4400" dirty="0">
                <a:solidFill>
                  <a:schemeClr val="bg1">
                    <a:lumMod val="65000"/>
                    <a:lumOff val="35000"/>
                  </a:schemeClr>
                </a:solidFill>
                <a:latin typeface="Comic Sans MS" panose="030F0702030302020204" pitchFamily="66" charset="0"/>
              </a:rPr>
              <a:t>The rules…</a:t>
            </a:r>
          </a:p>
          <a:p>
            <a:endParaRPr lang="en-US" sz="4400" dirty="0">
              <a:solidFill>
                <a:schemeClr val="bg1">
                  <a:lumMod val="65000"/>
                  <a:lumOff val="35000"/>
                </a:schemeClr>
              </a:solidFill>
              <a:latin typeface="Comic Sans MS" panose="030F0702030302020204" pitchFamily="66" charset="0"/>
            </a:endParaRPr>
          </a:p>
          <a:p>
            <a:r>
              <a:rPr lang="en-US" sz="4400" dirty="0">
                <a:solidFill>
                  <a:schemeClr val="bg1">
                    <a:lumMod val="65000"/>
                    <a:lumOff val="35000"/>
                  </a:schemeClr>
                </a:solidFill>
                <a:latin typeface="Comic Sans MS" panose="030F0702030302020204" pitchFamily="66" charset="0"/>
              </a:rPr>
              <a:t>OAR 437-001-0765</a:t>
            </a:r>
          </a:p>
        </p:txBody>
      </p:sp>
      <p:pic>
        <p:nvPicPr>
          <p:cNvPr id="9" name="Picture 8">
            <a:extLst>
              <a:ext uri="{FF2B5EF4-FFF2-40B4-BE49-F238E27FC236}">
                <a16:creationId xmlns:a16="http://schemas.microsoft.com/office/drawing/2014/main" id="{081C5DA1-61B8-4B95-9C38-E374F5C43AD2}"/>
              </a:ext>
            </a:extLst>
          </p:cNvPr>
          <p:cNvPicPr>
            <a:picLocks noChangeAspect="1"/>
          </p:cNvPicPr>
          <p:nvPr/>
        </p:nvPicPr>
        <p:blipFill>
          <a:blip r:embed="rId3"/>
          <a:stretch>
            <a:fillRect/>
          </a:stretch>
        </p:blipFill>
        <p:spPr>
          <a:xfrm rot="20832061">
            <a:off x="9196705" y="1973630"/>
            <a:ext cx="2161496" cy="3642382"/>
          </a:xfrm>
          <a:prstGeom prst="rect">
            <a:avLst/>
          </a:prstGeom>
        </p:spPr>
      </p:pic>
    </p:spTree>
    <p:extLst>
      <p:ext uri="{BB962C8B-B14F-4D97-AF65-F5344CB8AC3E}">
        <p14:creationId xmlns:p14="http://schemas.microsoft.com/office/powerpoint/2010/main" val="245922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38872CB-46EC-424E-B95B-B696F881BB46}"/>
              </a:ext>
            </a:extLst>
          </p:cNvPr>
          <p:cNvSpPr txBox="1"/>
          <p:nvPr/>
        </p:nvSpPr>
        <p:spPr>
          <a:xfrm rot="21151650">
            <a:off x="2782985" y="2347894"/>
            <a:ext cx="6147837" cy="267765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dirty="0">
                <a:solidFill>
                  <a:schemeClr val="bg1">
                    <a:lumMod val="65000"/>
                    <a:lumOff val="35000"/>
                  </a:schemeClr>
                </a:solidFill>
                <a:latin typeface="Comic Sans MS" panose="030F0702030302020204" pitchFamily="66" charset="0"/>
              </a:rPr>
              <a:t>The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dirty="0">
              <a:solidFill>
                <a:schemeClr val="bg1">
                  <a:lumMod val="65000"/>
                  <a:lumOff val="35000"/>
                </a:schemeClr>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hlinkClick r:id="rId3"/>
              </a:rPr>
              <a:t>riskmanagement@sdao.com</a:t>
            </a:r>
            <a:r>
              <a:rPr kumimoji="0" lang="en-US" sz="36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rPr>
              <a:t> </a:t>
            </a:r>
          </a:p>
        </p:txBody>
      </p:sp>
      <p:pic>
        <p:nvPicPr>
          <p:cNvPr id="9" name="Picture 8">
            <a:extLst>
              <a:ext uri="{FF2B5EF4-FFF2-40B4-BE49-F238E27FC236}">
                <a16:creationId xmlns:a16="http://schemas.microsoft.com/office/drawing/2014/main" id="{081C5DA1-61B8-4B95-9C38-E374F5C43AD2}"/>
              </a:ext>
            </a:extLst>
          </p:cNvPr>
          <p:cNvPicPr>
            <a:picLocks noChangeAspect="1"/>
          </p:cNvPicPr>
          <p:nvPr/>
        </p:nvPicPr>
        <p:blipFill>
          <a:blip r:embed="rId4"/>
          <a:stretch>
            <a:fillRect/>
          </a:stretch>
        </p:blipFill>
        <p:spPr>
          <a:xfrm rot="3358484">
            <a:off x="6563131" y="3564444"/>
            <a:ext cx="2161496" cy="3642382"/>
          </a:xfrm>
          <a:prstGeom prst="rect">
            <a:avLst/>
          </a:prstGeom>
        </p:spPr>
      </p:pic>
    </p:spTree>
    <p:extLst>
      <p:ext uri="{BB962C8B-B14F-4D97-AF65-F5344CB8AC3E}">
        <p14:creationId xmlns:p14="http://schemas.microsoft.com/office/powerpoint/2010/main" val="4028101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38872CB-46EC-424E-B95B-B696F881BB46}"/>
              </a:ext>
            </a:extLst>
          </p:cNvPr>
          <p:cNvSpPr txBox="1"/>
          <p:nvPr/>
        </p:nvSpPr>
        <p:spPr>
          <a:xfrm>
            <a:off x="2626578" y="1874582"/>
            <a:ext cx="7124066" cy="37856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ea typeface="+mn-ea"/>
                <a:cs typeface="+mn-cs"/>
              </a:rPr>
              <a:t>Members</a:t>
            </a:r>
            <a:r>
              <a:rPr lang="en-US" sz="4000" dirty="0">
                <a:solidFill>
                  <a:schemeClr val="bg1">
                    <a:lumMod val="65000"/>
                    <a:lumOff val="35000"/>
                  </a:schemeClr>
                </a:solidFill>
                <a:latin typeface="Comic Sans MS" panose="030F0702030302020204" pitchFamily="66" charset="0"/>
              </a:rPr>
              <a:t>…</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4000" dirty="0">
                <a:solidFill>
                  <a:schemeClr val="bg1">
                    <a:lumMod val="65000"/>
                    <a:lumOff val="35000"/>
                  </a:schemeClr>
                </a:solidFill>
                <a:latin typeface="Comic Sans MS" panose="030F0702030302020204" pitchFamily="66" charset="0"/>
              </a:rPr>
              <a:t>Volunteers are best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4000" dirty="0">
                <a:solidFill>
                  <a:schemeClr val="bg1">
                    <a:lumMod val="65000"/>
                    <a:lumOff val="35000"/>
                  </a:schemeClr>
                </a:solidFill>
                <a:latin typeface="Comic Sans MS" panose="030F0702030302020204" pitchFamily="66" charset="0"/>
              </a:rPr>
              <a:t>Can be selected</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40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4000" dirty="0">
                <a:solidFill>
                  <a:schemeClr val="bg1">
                    <a:lumMod val="65000"/>
                    <a:lumOff val="35000"/>
                  </a:schemeClr>
                </a:solidFill>
                <a:latin typeface="Comic Sans MS" panose="030F0702030302020204" pitchFamily="66" charset="0"/>
              </a:rPr>
              <a:t>Represent major activities</a:t>
            </a:r>
            <a:endParaRPr kumimoji="0" lang="en-US" sz="40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endParaRPr>
          </a:p>
        </p:txBody>
      </p:sp>
      <p:pic>
        <p:nvPicPr>
          <p:cNvPr id="9" name="Picture 8">
            <a:extLst>
              <a:ext uri="{FF2B5EF4-FFF2-40B4-BE49-F238E27FC236}">
                <a16:creationId xmlns:a16="http://schemas.microsoft.com/office/drawing/2014/main" id="{081C5DA1-61B8-4B95-9C38-E374F5C43AD2}"/>
              </a:ext>
            </a:extLst>
          </p:cNvPr>
          <p:cNvPicPr>
            <a:picLocks noChangeAspect="1"/>
          </p:cNvPicPr>
          <p:nvPr/>
        </p:nvPicPr>
        <p:blipFill>
          <a:blip r:embed="rId3"/>
          <a:stretch>
            <a:fillRect/>
          </a:stretch>
        </p:blipFill>
        <p:spPr>
          <a:xfrm rot="3358484">
            <a:off x="6709646" y="-864714"/>
            <a:ext cx="2161496" cy="3642382"/>
          </a:xfrm>
          <a:prstGeom prst="rect">
            <a:avLst/>
          </a:prstGeom>
        </p:spPr>
      </p:pic>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237AD1BA-6CAE-45C1-978C-91C3D2D23938}"/>
                  </a:ext>
                </a:extLst>
              </p14:cNvPr>
              <p14:cNvContentPartPr/>
              <p14:nvPr/>
            </p14:nvContentPartPr>
            <p14:xfrm rot="408808">
              <a:off x="3278670" y="3021101"/>
              <a:ext cx="2548560" cy="377040"/>
            </p14:xfrm>
          </p:contentPart>
        </mc:Choice>
        <mc:Fallback xmlns="">
          <p:pic>
            <p:nvPicPr>
              <p:cNvPr id="13" name="Ink 12">
                <a:extLst>
                  <a:ext uri="{FF2B5EF4-FFF2-40B4-BE49-F238E27FC236}">
                    <a16:creationId xmlns:a16="http://schemas.microsoft.com/office/drawing/2014/main" id="{237AD1BA-6CAE-45C1-978C-91C3D2D23938}"/>
                  </a:ext>
                </a:extLst>
              </p:cNvPr>
              <p:cNvPicPr/>
              <p:nvPr/>
            </p:nvPicPr>
            <p:blipFill>
              <a:blip r:embed="rId11"/>
              <a:stretch>
                <a:fillRect/>
              </a:stretch>
            </p:blipFill>
            <p:spPr>
              <a:xfrm rot="408808">
                <a:off x="3253109" y="2995508"/>
                <a:ext cx="2598962" cy="427504"/>
              </a:xfrm>
              <a:prstGeom prst="rect">
                <a:avLst/>
              </a:prstGeom>
            </p:spPr>
          </p:pic>
        </mc:Fallback>
      </mc:AlternateContent>
    </p:spTree>
    <p:extLst>
      <p:ext uri="{BB962C8B-B14F-4D97-AF65-F5344CB8AC3E}">
        <p14:creationId xmlns:p14="http://schemas.microsoft.com/office/powerpoint/2010/main" val="3993237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38872CB-46EC-424E-B95B-B696F881BB46}"/>
              </a:ext>
            </a:extLst>
          </p:cNvPr>
          <p:cNvSpPr txBox="1"/>
          <p:nvPr/>
        </p:nvSpPr>
        <p:spPr>
          <a:xfrm rot="21430008">
            <a:off x="2688484" y="1901778"/>
            <a:ext cx="6937180"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ea typeface="+mn-ea"/>
                <a:cs typeface="+mn-cs"/>
              </a:rPr>
              <a:t>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dirty="0">
              <a:solidFill>
                <a:schemeClr val="bg1">
                  <a:lumMod val="65000"/>
                  <a:lumOff val="35000"/>
                </a:schemeClr>
              </a:solidFill>
              <a:latin typeface="Comic Sans MS" panose="030F0702030302020204" pitchFamily="66" charset="0"/>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44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ea typeface="+mn-ea"/>
                <a:cs typeface="+mn-cs"/>
              </a:rPr>
              <a:t>Agree on chairperson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44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ea typeface="+mn-ea"/>
                <a:cs typeface="+mn-cs"/>
              </a:rPr>
              <a:t>Be trained</a:t>
            </a:r>
          </a:p>
        </p:txBody>
      </p:sp>
      <p:pic>
        <p:nvPicPr>
          <p:cNvPr id="9" name="Picture 8">
            <a:extLst>
              <a:ext uri="{FF2B5EF4-FFF2-40B4-BE49-F238E27FC236}">
                <a16:creationId xmlns:a16="http://schemas.microsoft.com/office/drawing/2014/main" id="{081C5DA1-61B8-4B95-9C38-E374F5C43AD2}"/>
              </a:ext>
            </a:extLst>
          </p:cNvPr>
          <p:cNvPicPr>
            <a:picLocks noChangeAspect="1"/>
          </p:cNvPicPr>
          <p:nvPr/>
        </p:nvPicPr>
        <p:blipFill>
          <a:blip r:embed="rId3"/>
          <a:stretch>
            <a:fillRect/>
          </a:stretch>
        </p:blipFill>
        <p:spPr>
          <a:xfrm rot="3358484">
            <a:off x="6715537" y="3572562"/>
            <a:ext cx="2161496" cy="3642382"/>
          </a:xfrm>
          <a:prstGeom prst="rect">
            <a:avLst/>
          </a:prstGeom>
        </p:spPr>
      </p:pic>
    </p:spTree>
    <p:extLst>
      <p:ext uri="{BB962C8B-B14F-4D97-AF65-F5344CB8AC3E}">
        <p14:creationId xmlns:p14="http://schemas.microsoft.com/office/powerpoint/2010/main" val="3995490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38872CB-46EC-424E-B95B-B696F881BB46}"/>
              </a:ext>
            </a:extLst>
          </p:cNvPr>
          <p:cNvSpPr txBox="1"/>
          <p:nvPr/>
        </p:nvSpPr>
        <p:spPr>
          <a:xfrm>
            <a:off x="2627409" y="1096454"/>
            <a:ext cx="6937180"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ea typeface="+mn-ea"/>
                <a:cs typeface="+mn-cs"/>
              </a:rPr>
              <a:t>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dirty="0">
              <a:solidFill>
                <a:schemeClr val="bg1">
                  <a:lumMod val="65000"/>
                  <a:lumOff val="35000"/>
                </a:schemeClr>
              </a:solidFill>
              <a:latin typeface="Comic Sans MS" panose="030F0702030302020204" pitchFamily="66" charset="0"/>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4400" dirty="0">
                <a:solidFill>
                  <a:schemeClr val="bg1">
                    <a:lumMod val="65000"/>
                    <a:lumOff val="35000"/>
                  </a:schemeClr>
                </a:solidFill>
                <a:latin typeface="Comic Sans MS" panose="030F0702030302020204" pitchFamily="66" charset="0"/>
              </a:rPr>
              <a:t>Minimum of 2 members</a:t>
            </a:r>
            <a:endParaRPr kumimoji="0" lang="en-US" sz="44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44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ea typeface="+mn-ea"/>
                <a:cs typeface="+mn-cs"/>
              </a:rPr>
              <a:t>Equal numbers</a:t>
            </a:r>
          </a:p>
        </p:txBody>
      </p:sp>
      <p:pic>
        <p:nvPicPr>
          <p:cNvPr id="9" name="Picture 8">
            <a:extLst>
              <a:ext uri="{FF2B5EF4-FFF2-40B4-BE49-F238E27FC236}">
                <a16:creationId xmlns:a16="http://schemas.microsoft.com/office/drawing/2014/main" id="{081C5DA1-61B8-4B95-9C38-E374F5C43AD2}"/>
              </a:ext>
            </a:extLst>
          </p:cNvPr>
          <p:cNvPicPr>
            <a:picLocks noChangeAspect="1"/>
          </p:cNvPicPr>
          <p:nvPr/>
        </p:nvPicPr>
        <p:blipFill>
          <a:blip r:embed="rId3"/>
          <a:stretch>
            <a:fillRect/>
          </a:stretch>
        </p:blipFill>
        <p:spPr>
          <a:xfrm rot="2065051">
            <a:off x="7199550" y="3127436"/>
            <a:ext cx="2161496" cy="3642382"/>
          </a:xfrm>
          <a:prstGeom prst="rect">
            <a:avLst/>
          </a:prstGeom>
        </p:spPr>
      </p:pic>
    </p:spTree>
    <p:extLst>
      <p:ext uri="{BB962C8B-B14F-4D97-AF65-F5344CB8AC3E}">
        <p14:creationId xmlns:p14="http://schemas.microsoft.com/office/powerpoint/2010/main" val="101148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619125" y="209550"/>
            <a:ext cx="11572875" cy="1885950"/>
          </a:xfrm>
        </p:spPr>
        <p:txBody>
          <a:bodyPr/>
          <a:lstStyle/>
          <a:p>
            <a:pPr>
              <a:defRPr/>
            </a:pPr>
            <a:r>
              <a:rPr lang="en-US" sz="4800" dirty="0"/>
              <a:t>Questions and Follow up</a:t>
            </a:r>
          </a:p>
        </p:txBody>
      </p:sp>
      <p:sp>
        <p:nvSpPr>
          <p:cNvPr id="8195" name="Rectangle 3"/>
          <p:cNvSpPr>
            <a:spLocks noGrp="1" noChangeArrowheads="1"/>
          </p:cNvSpPr>
          <p:nvPr>
            <p:ph type="body" sz="quarter" idx="4294967295"/>
          </p:nvPr>
        </p:nvSpPr>
        <p:spPr>
          <a:xfrm>
            <a:off x="619125" y="1791221"/>
            <a:ext cx="11572875" cy="3857103"/>
          </a:xfrm>
        </p:spPr>
        <p:txBody>
          <a:bodyPr/>
          <a:lstStyle/>
          <a:p>
            <a:pPr marL="571500" indent="-571500">
              <a:buFont typeface="Arial" panose="020B0604020202020204" pitchFamily="34" charset="0"/>
              <a:buChar char="•"/>
            </a:pPr>
            <a:endParaRPr lang="en-US" dirty="0"/>
          </a:p>
          <a:p>
            <a:r>
              <a:rPr lang="en-US" dirty="0"/>
              <a:t>You can send questions in throughout the webinar using the question box in the </a:t>
            </a:r>
            <a:r>
              <a:rPr lang="en-US" dirty="0" err="1"/>
              <a:t>GoToWebinar</a:t>
            </a:r>
            <a:r>
              <a:rPr lang="en-US" dirty="0"/>
              <a:t> app</a:t>
            </a:r>
          </a:p>
          <a:p>
            <a:endParaRPr lang="en-US" dirty="0"/>
          </a:p>
          <a:p>
            <a:endParaRPr lang="en-US" dirty="0"/>
          </a:p>
          <a:p>
            <a:r>
              <a:rPr lang="en-US" dirty="0"/>
              <a:t>We will follow up via email with all attendees with questions we receive and answers to them</a:t>
            </a:r>
          </a:p>
        </p:txBody>
      </p:sp>
    </p:spTree>
    <p:extLst>
      <p:ext uri="{BB962C8B-B14F-4D97-AF65-F5344CB8AC3E}">
        <p14:creationId xmlns:p14="http://schemas.microsoft.com/office/powerpoint/2010/main" val="4255333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38872CB-46EC-424E-B95B-B696F881BB46}"/>
              </a:ext>
            </a:extLst>
          </p:cNvPr>
          <p:cNvSpPr txBox="1"/>
          <p:nvPr/>
        </p:nvSpPr>
        <p:spPr>
          <a:xfrm rot="21430008">
            <a:off x="2688484" y="1901778"/>
            <a:ext cx="6937180"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ea typeface="+mn-ea"/>
                <a:cs typeface="+mn-cs"/>
              </a:rPr>
              <a:t>Meetings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dirty="0">
              <a:solidFill>
                <a:schemeClr val="bg1">
                  <a:lumMod val="65000"/>
                  <a:lumOff val="35000"/>
                </a:schemeClr>
              </a:solidFill>
              <a:latin typeface="Comic Sans MS" panose="030F0702030302020204" pitchFamily="66" charset="0"/>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44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ea typeface="+mn-ea"/>
                <a:cs typeface="+mn-cs"/>
              </a:rPr>
              <a:t>Meet monthly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44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ea typeface="+mn-ea"/>
                <a:cs typeface="+mn-cs"/>
              </a:rPr>
              <a:t>Conference call</a:t>
            </a:r>
          </a:p>
        </p:txBody>
      </p:sp>
      <p:pic>
        <p:nvPicPr>
          <p:cNvPr id="9" name="Picture 8">
            <a:extLst>
              <a:ext uri="{FF2B5EF4-FFF2-40B4-BE49-F238E27FC236}">
                <a16:creationId xmlns:a16="http://schemas.microsoft.com/office/drawing/2014/main" id="{081C5DA1-61B8-4B95-9C38-E374F5C43AD2}"/>
              </a:ext>
            </a:extLst>
          </p:cNvPr>
          <p:cNvPicPr>
            <a:picLocks noChangeAspect="1"/>
          </p:cNvPicPr>
          <p:nvPr/>
        </p:nvPicPr>
        <p:blipFill>
          <a:blip r:embed="rId3"/>
          <a:stretch>
            <a:fillRect/>
          </a:stretch>
        </p:blipFill>
        <p:spPr>
          <a:xfrm rot="3358484">
            <a:off x="6159725" y="723179"/>
            <a:ext cx="2161496" cy="3642382"/>
          </a:xfrm>
          <a:prstGeom prst="rect">
            <a:avLst/>
          </a:prstGeom>
        </p:spPr>
      </p:pic>
    </p:spTree>
    <p:extLst>
      <p:ext uri="{BB962C8B-B14F-4D97-AF65-F5344CB8AC3E}">
        <p14:creationId xmlns:p14="http://schemas.microsoft.com/office/powerpoint/2010/main" val="4226415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38872CB-46EC-424E-B95B-B696F881BB46}"/>
              </a:ext>
            </a:extLst>
          </p:cNvPr>
          <p:cNvSpPr txBox="1"/>
          <p:nvPr/>
        </p:nvSpPr>
        <p:spPr>
          <a:xfrm rot="21430008">
            <a:off x="2627409" y="997569"/>
            <a:ext cx="6937180"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ea typeface="+mn-ea"/>
                <a:cs typeface="+mn-cs"/>
              </a:rPr>
              <a:t>Meetings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dirty="0">
              <a:solidFill>
                <a:schemeClr val="bg1">
                  <a:lumMod val="65000"/>
                  <a:lumOff val="35000"/>
                </a:schemeClr>
              </a:solidFill>
              <a:latin typeface="Comic Sans MS" panose="030F0702030302020204" pitchFamily="66" charset="0"/>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44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ea typeface="+mn-ea"/>
                <a:cs typeface="+mn-cs"/>
              </a:rPr>
              <a:t>Keep a record – 3 </a:t>
            </a:r>
            <a:r>
              <a:rPr kumimoji="0" lang="en-US" sz="4400" b="0" i="0" u="none" strike="noStrike" kern="1200" cap="none" spc="0" normalizeH="0" baseline="0" noProof="0" dirty="0" err="1">
                <a:ln>
                  <a:noFill/>
                </a:ln>
                <a:solidFill>
                  <a:schemeClr val="bg1">
                    <a:lumMod val="65000"/>
                    <a:lumOff val="35000"/>
                  </a:schemeClr>
                </a:solidFill>
                <a:effectLst/>
                <a:uLnTx/>
                <a:uFillTx/>
                <a:latin typeface="Comic Sans MS" panose="030F0702030302020204" pitchFamily="66" charset="0"/>
                <a:ea typeface="+mn-ea"/>
                <a:cs typeface="+mn-cs"/>
              </a:rPr>
              <a:t>yrs</a:t>
            </a:r>
            <a:endParaRPr kumimoji="0" lang="en-US" sz="44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44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ea typeface="+mn-ea"/>
                <a:cs typeface="+mn-cs"/>
              </a:rPr>
              <a:t>Provide minutes</a:t>
            </a:r>
          </a:p>
        </p:txBody>
      </p:sp>
      <p:pic>
        <p:nvPicPr>
          <p:cNvPr id="9" name="Picture 8">
            <a:extLst>
              <a:ext uri="{FF2B5EF4-FFF2-40B4-BE49-F238E27FC236}">
                <a16:creationId xmlns:a16="http://schemas.microsoft.com/office/drawing/2014/main" id="{081C5DA1-61B8-4B95-9C38-E374F5C43AD2}"/>
              </a:ext>
            </a:extLst>
          </p:cNvPr>
          <p:cNvPicPr>
            <a:picLocks noChangeAspect="1"/>
          </p:cNvPicPr>
          <p:nvPr/>
        </p:nvPicPr>
        <p:blipFill>
          <a:blip r:embed="rId3"/>
          <a:stretch>
            <a:fillRect/>
          </a:stretch>
        </p:blipFill>
        <p:spPr>
          <a:xfrm rot="21113837">
            <a:off x="9123180" y="868234"/>
            <a:ext cx="2161496" cy="3642382"/>
          </a:xfrm>
          <a:prstGeom prst="rect">
            <a:avLst/>
          </a:prstGeom>
        </p:spPr>
      </p:pic>
    </p:spTree>
    <p:extLst>
      <p:ext uri="{BB962C8B-B14F-4D97-AF65-F5344CB8AC3E}">
        <p14:creationId xmlns:p14="http://schemas.microsoft.com/office/powerpoint/2010/main" val="3965739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38872CB-46EC-424E-B95B-B696F881BB46}"/>
              </a:ext>
            </a:extLst>
          </p:cNvPr>
          <p:cNvSpPr txBox="1"/>
          <p:nvPr/>
        </p:nvSpPr>
        <p:spPr>
          <a:xfrm rot="21430008">
            <a:off x="2742274" y="992958"/>
            <a:ext cx="6937180"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dirty="0">
              <a:solidFill>
                <a:prstClr val="black"/>
              </a:solidFill>
              <a:latin typeface="Comic Sans MS" panose="030F0702030302020204" pitchFamily="66" charset="0"/>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Issues discussed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Trackable recommendations</a:t>
            </a:r>
          </a:p>
        </p:txBody>
      </p:sp>
      <p:pic>
        <p:nvPicPr>
          <p:cNvPr id="9" name="Picture 8">
            <a:extLst>
              <a:ext uri="{FF2B5EF4-FFF2-40B4-BE49-F238E27FC236}">
                <a16:creationId xmlns:a16="http://schemas.microsoft.com/office/drawing/2014/main" id="{081C5DA1-61B8-4B95-9C38-E374F5C43AD2}"/>
              </a:ext>
            </a:extLst>
          </p:cNvPr>
          <p:cNvPicPr>
            <a:picLocks noChangeAspect="1"/>
          </p:cNvPicPr>
          <p:nvPr/>
        </p:nvPicPr>
        <p:blipFill>
          <a:blip r:embed="rId3"/>
          <a:stretch>
            <a:fillRect/>
          </a:stretch>
        </p:blipFill>
        <p:spPr>
          <a:xfrm rot="3358484">
            <a:off x="7923748" y="1634737"/>
            <a:ext cx="2161496" cy="3642382"/>
          </a:xfrm>
          <a:prstGeom prst="rect">
            <a:avLst/>
          </a:prstGeom>
        </p:spPr>
      </p:pic>
    </p:spTree>
    <p:extLst>
      <p:ext uri="{BB962C8B-B14F-4D97-AF65-F5344CB8AC3E}">
        <p14:creationId xmlns:p14="http://schemas.microsoft.com/office/powerpoint/2010/main" val="1851551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38872CB-46EC-424E-B95B-B696F881BB46}"/>
              </a:ext>
            </a:extLst>
          </p:cNvPr>
          <p:cNvSpPr txBox="1"/>
          <p:nvPr/>
        </p:nvSpPr>
        <p:spPr>
          <a:xfrm rot="21430008">
            <a:off x="2688484" y="2240332"/>
            <a:ext cx="6937180"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Inspections…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dirty="0">
              <a:solidFill>
                <a:prstClr val="black"/>
              </a:solidFill>
              <a:latin typeface="Comic Sans MS" panose="030F0702030302020204" pitchFamily="66" charset="0"/>
            </a:endParaRPr>
          </a:p>
          <a:p>
            <a:pPr marL="571500" lvl="0" indent="-571500">
              <a:buFont typeface="Wingdings" panose="05000000000000000000" pitchFamily="2" charset="2"/>
              <a:buChar char="ü"/>
              <a:defRPr/>
            </a:pPr>
            <a:r>
              <a:rPr lang="en-US" sz="4400" dirty="0">
                <a:solidFill>
                  <a:prstClr val="black"/>
                </a:solidFill>
                <a:latin typeface="Comic Sans MS" panose="030F0702030302020204" pitchFamily="66" charset="0"/>
              </a:rPr>
              <a:t>Committee might not have to do them…</a:t>
            </a:r>
          </a:p>
        </p:txBody>
      </p:sp>
      <p:pic>
        <p:nvPicPr>
          <p:cNvPr id="9" name="Picture 8">
            <a:extLst>
              <a:ext uri="{FF2B5EF4-FFF2-40B4-BE49-F238E27FC236}">
                <a16:creationId xmlns:a16="http://schemas.microsoft.com/office/drawing/2014/main" id="{081C5DA1-61B8-4B95-9C38-E374F5C43AD2}"/>
              </a:ext>
            </a:extLst>
          </p:cNvPr>
          <p:cNvPicPr>
            <a:picLocks noChangeAspect="1"/>
          </p:cNvPicPr>
          <p:nvPr/>
        </p:nvPicPr>
        <p:blipFill>
          <a:blip r:embed="rId3"/>
          <a:stretch>
            <a:fillRect/>
          </a:stretch>
        </p:blipFill>
        <p:spPr>
          <a:xfrm rot="4190175">
            <a:off x="6432358" y="-863421"/>
            <a:ext cx="2161496" cy="3642382"/>
          </a:xfrm>
          <a:prstGeom prst="rect">
            <a:avLst/>
          </a:prstGeom>
        </p:spPr>
      </p:pic>
    </p:spTree>
    <p:extLst>
      <p:ext uri="{BB962C8B-B14F-4D97-AF65-F5344CB8AC3E}">
        <p14:creationId xmlns:p14="http://schemas.microsoft.com/office/powerpoint/2010/main" val="3913880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38872CB-46EC-424E-B95B-B696F881BB46}"/>
              </a:ext>
            </a:extLst>
          </p:cNvPr>
          <p:cNvSpPr txBox="1"/>
          <p:nvPr/>
        </p:nvSpPr>
        <p:spPr>
          <a:xfrm rot="21430008">
            <a:off x="2688484" y="2240332"/>
            <a:ext cx="6937180"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ea typeface="+mn-ea"/>
                <a:cs typeface="+mn-cs"/>
              </a:rPr>
              <a:t>Inspections…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dirty="0">
              <a:solidFill>
                <a:schemeClr val="bg1">
                  <a:lumMod val="65000"/>
                  <a:lumOff val="35000"/>
                </a:schemeClr>
              </a:solidFill>
              <a:latin typeface="Comic Sans MS" panose="030F0702030302020204" pitchFamily="66" charset="0"/>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4400" dirty="0">
                <a:solidFill>
                  <a:schemeClr val="bg1">
                    <a:lumMod val="65000"/>
                    <a:lumOff val="35000"/>
                  </a:schemeClr>
                </a:solidFill>
                <a:latin typeface="Comic Sans MS" panose="030F0702030302020204" pitchFamily="66" charset="0"/>
              </a:rPr>
              <a:t>Quarterly may not be enough…</a:t>
            </a:r>
            <a:endParaRPr kumimoji="0" lang="en-US" sz="44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endParaRPr>
          </a:p>
        </p:txBody>
      </p:sp>
      <p:pic>
        <p:nvPicPr>
          <p:cNvPr id="9" name="Picture 8">
            <a:extLst>
              <a:ext uri="{FF2B5EF4-FFF2-40B4-BE49-F238E27FC236}">
                <a16:creationId xmlns:a16="http://schemas.microsoft.com/office/drawing/2014/main" id="{081C5DA1-61B8-4B95-9C38-E374F5C43AD2}"/>
              </a:ext>
            </a:extLst>
          </p:cNvPr>
          <p:cNvPicPr>
            <a:picLocks noChangeAspect="1"/>
          </p:cNvPicPr>
          <p:nvPr/>
        </p:nvPicPr>
        <p:blipFill>
          <a:blip r:embed="rId3"/>
          <a:stretch>
            <a:fillRect/>
          </a:stretch>
        </p:blipFill>
        <p:spPr>
          <a:xfrm rot="2763089">
            <a:off x="6840481" y="1002959"/>
            <a:ext cx="2161496" cy="3642382"/>
          </a:xfrm>
          <a:prstGeom prst="rect">
            <a:avLst/>
          </a:prstGeom>
        </p:spPr>
      </p:pic>
    </p:spTree>
    <p:extLst>
      <p:ext uri="{BB962C8B-B14F-4D97-AF65-F5344CB8AC3E}">
        <p14:creationId xmlns:p14="http://schemas.microsoft.com/office/powerpoint/2010/main" val="4163142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38872CB-46EC-424E-B95B-B696F881BB46}"/>
              </a:ext>
            </a:extLst>
          </p:cNvPr>
          <p:cNvSpPr txBox="1"/>
          <p:nvPr/>
        </p:nvSpPr>
        <p:spPr>
          <a:xfrm rot="21430008">
            <a:off x="2688484" y="2578886"/>
            <a:ext cx="6937180"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ea typeface="+mn-ea"/>
                <a:cs typeface="+mn-cs"/>
              </a:rPr>
              <a:t>Inspections…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dirty="0">
              <a:solidFill>
                <a:schemeClr val="bg1">
                  <a:lumMod val="65000"/>
                  <a:lumOff val="35000"/>
                </a:schemeClr>
              </a:solidFill>
              <a:latin typeface="Comic Sans MS" panose="030F0702030302020204" pitchFamily="66" charset="0"/>
            </a:endParaRPr>
          </a:p>
          <a:p>
            <a:pPr marR="0" lvl="0" algn="l" defTabSz="914400" rtl="0" eaLnBrk="1" fontAlgn="auto" latinLnBrk="0" hangingPunct="1">
              <a:lnSpc>
                <a:spcPct val="100000"/>
              </a:lnSpc>
              <a:spcBef>
                <a:spcPts val="0"/>
              </a:spcBef>
              <a:spcAft>
                <a:spcPts val="0"/>
              </a:spcAft>
              <a:buClrTx/>
              <a:buSzTx/>
              <a:tabLst/>
              <a:defRPr/>
            </a:pPr>
            <a:r>
              <a:rPr lang="en-US" sz="4400" dirty="0">
                <a:solidFill>
                  <a:schemeClr val="bg1">
                    <a:lumMod val="65000"/>
                    <a:lumOff val="35000"/>
                  </a:schemeClr>
                </a:solidFill>
                <a:latin typeface="Comic Sans MS" panose="030F0702030302020204" pitchFamily="66" charset="0"/>
              </a:rPr>
              <a:t>OAR 437-001-760(7)(a)</a:t>
            </a:r>
          </a:p>
        </p:txBody>
      </p:sp>
      <p:pic>
        <p:nvPicPr>
          <p:cNvPr id="9" name="Picture 8">
            <a:extLst>
              <a:ext uri="{FF2B5EF4-FFF2-40B4-BE49-F238E27FC236}">
                <a16:creationId xmlns:a16="http://schemas.microsoft.com/office/drawing/2014/main" id="{081C5DA1-61B8-4B95-9C38-E374F5C43AD2}"/>
              </a:ext>
            </a:extLst>
          </p:cNvPr>
          <p:cNvPicPr>
            <a:picLocks noChangeAspect="1"/>
          </p:cNvPicPr>
          <p:nvPr/>
        </p:nvPicPr>
        <p:blipFill>
          <a:blip r:embed="rId3"/>
          <a:stretch>
            <a:fillRect/>
          </a:stretch>
        </p:blipFill>
        <p:spPr>
          <a:xfrm rot="20552561">
            <a:off x="9202318" y="1854074"/>
            <a:ext cx="2161496" cy="3642382"/>
          </a:xfrm>
          <a:prstGeom prst="rect">
            <a:avLst/>
          </a:prstGeom>
        </p:spPr>
      </p:pic>
    </p:spTree>
    <p:extLst>
      <p:ext uri="{BB962C8B-B14F-4D97-AF65-F5344CB8AC3E}">
        <p14:creationId xmlns:p14="http://schemas.microsoft.com/office/powerpoint/2010/main" val="1928020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38872CB-46EC-424E-B95B-B696F881BB46}"/>
              </a:ext>
            </a:extLst>
          </p:cNvPr>
          <p:cNvSpPr txBox="1"/>
          <p:nvPr/>
        </p:nvSpPr>
        <p:spPr>
          <a:xfrm rot="21430008">
            <a:off x="2688484" y="1901778"/>
            <a:ext cx="6937180"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ea typeface="+mn-ea"/>
                <a:cs typeface="+mn-cs"/>
              </a:rPr>
              <a:t>Accident investigations…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dirty="0">
              <a:solidFill>
                <a:schemeClr val="bg1">
                  <a:lumMod val="65000"/>
                  <a:lumOff val="35000"/>
                </a:schemeClr>
              </a:solidFill>
              <a:latin typeface="Comic Sans MS" panose="030F0702030302020204" pitchFamily="66" charset="0"/>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4400" dirty="0">
                <a:solidFill>
                  <a:schemeClr val="bg1">
                    <a:lumMod val="65000"/>
                    <a:lumOff val="35000"/>
                  </a:schemeClr>
                </a:solidFill>
                <a:latin typeface="Comic Sans MS" panose="030F0702030302020204" pitchFamily="66" charset="0"/>
              </a:rPr>
              <a:t>Establish procedures</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4400" dirty="0">
                <a:solidFill>
                  <a:schemeClr val="bg1">
                    <a:lumMod val="65000"/>
                    <a:lumOff val="35000"/>
                  </a:schemeClr>
                </a:solidFill>
                <a:latin typeface="Comic Sans MS" panose="030F0702030302020204" pitchFamily="66" charset="0"/>
              </a:rPr>
              <a:t>Written recommendations</a:t>
            </a:r>
          </a:p>
        </p:txBody>
      </p:sp>
      <p:pic>
        <p:nvPicPr>
          <p:cNvPr id="9" name="Picture 8">
            <a:extLst>
              <a:ext uri="{FF2B5EF4-FFF2-40B4-BE49-F238E27FC236}">
                <a16:creationId xmlns:a16="http://schemas.microsoft.com/office/drawing/2014/main" id="{081C5DA1-61B8-4B95-9C38-E374F5C43AD2}"/>
              </a:ext>
            </a:extLst>
          </p:cNvPr>
          <p:cNvPicPr>
            <a:picLocks noChangeAspect="1"/>
          </p:cNvPicPr>
          <p:nvPr/>
        </p:nvPicPr>
        <p:blipFill>
          <a:blip r:embed="rId3"/>
          <a:stretch>
            <a:fillRect/>
          </a:stretch>
        </p:blipFill>
        <p:spPr>
          <a:xfrm rot="4190175">
            <a:off x="6411563" y="3683436"/>
            <a:ext cx="2161496" cy="3642382"/>
          </a:xfrm>
          <a:prstGeom prst="rect">
            <a:avLst/>
          </a:prstGeom>
        </p:spPr>
      </p:pic>
    </p:spTree>
    <p:extLst>
      <p:ext uri="{BB962C8B-B14F-4D97-AF65-F5344CB8AC3E}">
        <p14:creationId xmlns:p14="http://schemas.microsoft.com/office/powerpoint/2010/main" val="3333893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38872CB-46EC-424E-B95B-B696F881BB46}"/>
              </a:ext>
            </a:extLst>
          </p:cNvPr>
          <p:cNvSpPr txBox="1"/>
          <p:nvPr/>
        </p:nvSpPr>
        <p:spPr>
          <a:xfrm rot="21430008">
            <a:off x="2688484" y="1901778"/>
            <a:ext cx="6937180"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lumMod val="65000"/>
                    <a:lumOff val="35000"/>
                  </a:schemeClr>
                </a:solidFill>
                <a:effectLst/>
                <a:uLnTx/>
                <a:uFillTx/>
                <a:latin typeface="Comic Sans MS" panose="030F0702030302020204" pitchFamily="66" charset="0"/>
                <a:ea typeface="+mn-ea"/>
                <a:cs typeface="+mn-cs"/>
              </a:rPr>
              <a:t>Accident investigations…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dirty="0">
              <a:solidFill>
                <a:schemeClr val="bg1">
                  <a:lumMod val="65000"/>
                  <a:lumOff val="35000"/>
                </a:schemeClr>
              </a:solidFill>
              <a:latin typeface="Comic Sans MS" panose="030F0702030302020204" pitchFamily="66" charset="0"/>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4400" dirty="0">
                <a:solidFill>
                  <a:schemeClr val="bg1">
                    <a:lumMod val="65000"/>
                    <a:lumOff val="35000"/>
                  </a:schemeClr>
                </a:solidFill>
                <a:latin typeface="Comic Sans MS" panose="030F0702030302020204" pitchFamily="66" charset="0"/>
              </a:rPr>
              <a:t>Review the investigations</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4400" dirty="0">
                <a:solidFill>
                  <a:schemeClr val="bg1">
                    <a:lumMod val="65000"/>
                    <a:lumOff val="35000"/>
                  </a:schemeClr>
                </a:solidFill>
                <a:latin typeface="Comic Sans MS" panose="030F0702030302020204" pitchFamily="66" charset="0"/>
              </a:rPr>
              <a:t>Recommend fixes</a:t>
            </a:r>
          </a:p>
        </p:txBody>
      </p:sp>
      <p:pic>
        <p:nvPicPr>
          <p:cNvPr id="9" name="Picture 8">
            <a:extLst>
              <a:ext uri="{FF2B5EF4-FFF2-40B4-BE49-F238E27FC236}">
                <a16:creationId xmlns:a16="http://schemas.microsoft.com/office/drawing/2014/main" id="{081C5DA1-61B8-4B95-9C38-E374F5C43AD2}"/>
              </a:ext>
            </a:extLst>
          </p:cNvPr>
          <p:cNvPicPr>
            <a:picLocks noChangeAspect="1"/>
          </p:cNvPicPr>
          <p:nvPr/>
        </p:nvPicPr>
        <p:blipFill>
          <a:blip r:embed="rId3"/>
          <a:stretch>
            <a:fillRect/>
          </a:stretch>
        </p:blipFill>
        <p:spPr>
          <a:xfrm rot="21412561">
            <a:off x="7794931" y="2325786"/>
            <a:ext cx="2161496" cy="3642382"/>
          </a:xfrm>
          <a:prstGeom prst="rect">
            <a:avLst/>
          </a:prstGeom>
        </p:spPr>
      </p:pic>
    </p:spTree>
    <p:extLst>
      <p:ext uri="{BB962C8B-B14F-4D97-AF65-F5344CB8AC3E}">
        <p14:creationId xmlns:p14="http://schemas.microsoft.com/office/powerpoint/2010/main" val="3637272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ss Control Toolkit Final Complete_Page_01"/>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865188" y="313762"/>
            <a:ext cx="4592637" cy="5943600"/>
          </a:xfrm>
          <a:prstGeom prst="rect">
            <a:avLst/>
          </a:prstGeom>
        </p:spPr>
      </p:pic>
      <p:pic>
        <p:nvPicPr>
          <p:cNvPr id="5" name="Picture 4" descr="Loss Control Toolkit Final Complete_Page_02"/>
          <p:cNvPicPr>
            <a:picLocks noGrp="1" noChangeAspect="1"/>
          </p:cNvPicPr>
          <p:nvPr isPhoto="1"/>
        </p:nvPicPr>
        <p:blipFill>
          <a:blip r:embed="rId4" cstate="print">
            <a:lum/>
            <a:extLst>
              <a:ext uri="{28A0092B-C50C-407E-A947-70E740481C1C}">
                <a14:useLocalDpi xmlns:a14="http://schemas.microsoft.com/office/drawing/2010/main" val="0"/>
              </a:ext>
            </a:extLst>
          </a:blip>
          <a:stretch>
            <a:fillRect/>
          </a:stretch>
        </p:blipFill>
        <p:spPr>
          <a:xfrm>
            <a:off x="6732588" y="313762"/>
            <a:ext cx="4592637" cy="5943600"/>
          </a:xfrm>
          <a:prstGeom prst="rect">
            <a:avLst/>
          </a:prstGeom>
        </p:spPr>
      </p:pic>
    </p:spTree>
    <p:extLst>
      <p:ext uri="{BB962C8B-B14F-4D97-AF65-F5344CB8AC3E}">
        <p14:creationId xmlns:p14="http://schemas.microsoft.com/office/powerpoint/2010/main" val="981998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9CD6B0-C6BA-4895-B8E8-7178DA634EA8}"/>
              </a:ext>
            </a:extLst>
          </p:cNvPr>
          <p:cNvSpPr txBox="1"/>
          <p:nvPr/>
        </p:nvSpPr>
        <p:spPr>
          <a:xfrm>
            <a:off x="2314579" y="2269709"/>
            <a:ext cx="7562841" cy="23185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4800" b="1" i="0" u="none" strike="noStrike" cap="none" spc="0" normalizeH="0" baseline="0" dirty="0">
                <a:ln>
                  <a:noFill/>
                </a:ln>
                <a:solidFill>
                  <a:schemeClr val="bg1">
                    <a:lumMod val="65000"/>
                    <a:lumOff val="35000"/>
                  </a:schemeClr>
                </a:solidFill>
                <a:effectLst/>
                <a:uFillTx/>
                <a:latin typeface="Gill Sans"/>
                <a:ea typeface="Gill Sans"/>
                <a:cs typeface="Gill Sans"/>
                <a:sym typeface="Gill Sans"/>
              </a:rPr>
              <a:t>Send additional questions to:</a:t>
            </a:r>
          </a:p>
          <a:p>
            <a:pPr marL="0" marR="0" indent="0" algn="ctr" defTabSz="546100" rtl="0" fontAlgn="auto" latinLnBrk="1" hangingPunct="0">
              <a:lnSpc>
                <a:spcPct val="100000"/>
              </a:lnSpc>
              <a:spcBef>
                <a:spcPts val="0"/>
              </a:spcBef>
              <a:spcAft>
                <a:spcPts val="0"/>
              </a:spcAft>
              <a:buClrTx/>
              <a:buSzTx/>
              <a:buFontTx/>
              <a:buNone/>
              <a:tabLst/>
            </a:pPr>
            <a:endParaRPr kumimoji="0" lang="en-US" sz="4800" b="1" i="0" u="none" strike="noStrike" cap="none" spc="0" normalizeH="0" baseline="0" dirty="0">
              <a:ln>
                <a:noFill/>
              </a:ln>
              <a:solidFill>
                <a:schemeClr val="bg1">
                  <a:lumMod val="65000"/>
                  <a:lumOff val="35000"/>
                </a:schemeClr>
              </a:solidFill>
              <a:effectLst/>
              <a:uFillTx/>
              <a:latin typeface="Gill Sans"/>
              <a:ea typeface="Gill Sans"/>
              <a:cs typeface="Gill Sans"/>
              <a:sym typeface="Gill Sans"/>
            </a:endParaRPr>
          </a:p>
          <a:p>
            <a:pPr marL="0" marR="0" indent="0" algn="ctr" defTabSz="546100" rtl="0" fontAlgn="auto" latinLnBrk="1" hangingPunct="0">
              <a:lnSpc>
                <a:spcPct val="100000"/>
              </a:lnSpc>
              <a:spcBef>
                <a:spcPts val="0"/>
              </a:spcBef>
              <a:spcAft>
                <a:spcPts val="0"/>
              </a:spcAft>
              <a:buClrTx/>
              <a:buSzTx/>
              <a:buFontTx/>
              <a:buNone/>
              <a:tabLst/>
            </a:pPr>
            <a:r>
              <a:rPr lang="en-US" sz="4800" b="1" dirty="0">
                <a:solidFill>
                  <a:srgbClr val="FFFFFF"/>
                </a:solidFill>
                <a:latin typeface="Gill Sans"/>
                <a:ea typeface="Gill Sans"/>
                <a:cs typeface="Gill Sans"/>
                <a:sym typeface="Gill Sans"/>
                <a:hlinkClick r:id="rId3"/>
              </a:rPr>
              <a:t>riskmanagement@sdao.com</a:t>
            </a:r>
            <a:r>
              <a:rPr lang="en-US" sz="4800" b="1" dirty="0">
                <a:solidFill>
                  <a:srgbClr val="FFFFFF"/>
                </a:solidFill>
                <a:latin typeface="Gill Sans"/>
                <a:ea typeface="Gill Sans"/>
                <a:cs typeface="Gill Sans"/>
                <a:sym typeface="Gill Sans"/>
              </a:rPr>
              <a:t> </a:t>
            </a:r>
            <a:endParaRPr kumimoji="0" lang="en-US" sz="4800" b="1" i="0" u="none" strike="noStrike" cap="none" spc="0" normalizeH="0" baseline="0" dirty="0">
              <a:ln>
                <a:noFill/>
              </a:ln>
              <a:solidFill>
                <a:srgbClr val="FFFFFF"/>
              </a:solidFill>
              <a:effectLst/>
              <a:uFillTx/>
              <a:latin typeface="Gill Sans"/>
              <a:ea typeface="Gill Sans"/>
              <a:cs typeface="Gill Sans"/>
              <a:sym typeface="Gill Sans"/>
            </a:endParaRPr>
          </a:p>
        </p:txBody>
      </p:sp>
    </p:spTree>
    <p:extLst>
      <p:ext uri="{BB962C8B-B14F-4D97-AF65-F5344CB8AC3E}">
        <p14:creationId xmlns:p14="http://schemas.microsoft.com/office/powerpoint/2010/main" val="4023871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619125" y="209550"/>
            <a:ext cx="11572875" cy="1885950"/>
          </a:xfrm>
        </p:spPr>
        <p:txBody>
          <a:bodyPr>
            <a:normAutofit fontScale="90000"/>
          </a:bodyPr>
          <a:lstStyle/>
          <a:p>
            <a:pPr>
              <a:defRPr/>
            </a:pPr>
            <a:r>
              <a:rPr lang="en-US" sz="5400" dirty="0"/>
              <a:t>Safety Committee Overview</a:t>
            </a:r>
            <a:br>
              <a:rPr lang="en-US" sz="5400" dirty="0"/>
            </a:br>
            <a:br>
              <a:rPr lang="en-US" sz="5400" dirty="0"/>
            </a:br>
            <a:r>
              <a:rPr lang="en-US" sz="2000" dirty="0"/>
              <a:t>presented by the </a:t>
            </a:r>
            <a:br>
              <a:rPr lang="en-US" sz="2000" dirty="0"/>
            </a:br>
            <a:r>
              <a:rPr lang="en-US" sz="2800" dirty="0"/>
              <a:t>Risk Management Department</a:t>
            </a:r>
            <a:br>
              <a:rPr lang="en-US" sz="2800" dirty="0"/>
            </a:br>
            <a:br>
              <a:rPr lang="en-US" sz="2800" dirty="0"/>
            </a:br>
            <a:r>
              <a:rPr lang="en-US" sz="3600" b="0" cap="none" dirty="0">
                <a:hlinkClick r:id="rId3"/>
              </a:rPr>
              <a:t>riskmanagement@sdao.com</a:t>
            </a:r>
            <a:r>
              <a:rPr lang="en-US" sz="3600" b="0" cap="none" dirty="0"/>
              <a:t> </a:t>
            </a:r>
            <a:endParaRPr lang="en-US" sz="2800" b="0" dirty="0"/>
          </a:p>
        </p:txBody>
      </p:sp>
    </p:spTree>
    <p:extLst>
      <p:ext uri="{BB962C8B-B14F-4D97-AF65-F5344CB8AC3E}">
        <p14:creationId xmlns:p14="http://schemas.microsoft.com/office/powerpoint/2010/main" val="1823333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153FC1-4CA8-47C5-8DA3-97BCED428981}"/>
              </a:ext>
            </a:extLst>
          </p:cNvPr>
          <p:cNvSpPr txBox="1"/>
          <p:nvPr/>
        </p:nvSpPr>
        <p:spPr>
          <a:xfrm>
            <a:off x="1379357" y="1915765"/>
            <a:ext cx="5773312" cy="30264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571500" marR="0" indent="-571500" defTabSz="5461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3800" b="0" i="0" u="none" strike="noStrike" cap="none" spc="0" normalizeH="0" baseline="0" dirty="0">
                <a:ln>
                  <a:noFill/>
                </a:ln>
                <a:solidFill>
                  <a:schemeClr val="bg1">
                    <a:lumMod val="65000"/>
                    <a:lumOff val="35000"/>
                  </a:schemeClr>
                </a:solidFill>
                <a:effectLst/>
                <a:uFillTx/>
                <a:latin typeface="Gill Sans"/>
                <a:ea typeface="Gill Sans"/>
                <a:cs typeface="Gill Sans"/>
                <a:sym typeface="Gill Sans"/>
              </a:rPr>
              <a:t>Onsite visits</a:t>
            </a:r>
          </a:p>
          <a:p>
            <a:pPr marL="571500" marR="0" indent="-571500" defTabSz="546100" rtl="0" fontAlgn="auto" latinLnBrk="1" hangingPunct="0">
              <a:lnSpc>
                <a:spcPct val="100000"/>
              </a:lnSpc>
              <a:spcBef>
                <a:spcPts val="0"/>
              </a:spcBef>
              <a:spcAft>
                <a:spcPts val="0"/>
              </a:spcAft>
              <a:buClrTx/>
              <a:buSzTx/>
              <a:buFont typeface="Arial" panose="020B0604020202020204" pitchFamily="34" charset="0"/>
              <a:buChar char="•"/>
              <a:tabLst/>
            </a:pPr>
            <a:r>
              <a:rPr lang="en-US" sz="3800" dirty="0">
                <a:solidFill>
                  <a:schemeClr val="bg1">
                    <a:lumMod val="65000"/>
                    <a:lumOff val="35000"/>
                  </a:schemeClr>
                </a:solidFill>
                <a:latin typeface="Gill Sans"/>
                <a:ea typeface="Gill Sans"/>
                <a:cs typeface="Gill Sans"/>
                <a:sym typeface="Gill Sans"/>
              </a:rPr>
              <a:t>Industrial Hygiene</a:t>
            </a:r>
          </a:p>
          <a:p>
            <a:pPr marL="571500" marR="0" indent="-571500" defTabSz="5461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3800" b="0" i="0" u="none" strike="noStrike" cap="none" spc="0" normalizeH="0" baseline="0" dirty="0">
                <a:ln>
                  <a:noFill/>
                </a:ln>
                <a:solidFill>
                  <a:schemeClr val="bg1">
                    <a:lumMod val="65000"/>
                    <a:lumOff val="35000"/>
                  </a:schemeClr>
                </a:solidFill>
                <a:effectLst/>
                <a:uFillTx/>
                <a:latin typeface="Gill Sans"/>
                <a:ea typeface="Gill Sans"/>
                <a:cs typeface="Gill Sans"/>
                <a:sym typeface="Gill Sans"/>
              </a:rPr>
              <a:t>Infrastructure Inspections</a:t>
            </a:r>
          </a:p>
          <a:p>
            <a:pPr marL="571500" marR="0" indent="-571500" defTabSz="546100" rtl="0" fontAlgn="auto" latinLnBrk="1" hangingPunct="0">
              <a:lnSpc>
                <a:spcPct val="100000"/>
              </a:lnSpc>
              <a:spcBef>
                <a:spcPts val="0"/>
              </a:spcBef>
              <a:spcAft>
                <a:spcPts val="0"/>
              </a:spcAft>
              <a:buClrTx/>
              <a:buSzTx/>
              <a:buFont typeface="Arial" panose="020B0604020202020204" pitchFamily="34" charset="0"/>
              <a:buChar char="•"/>
              <a:tabLst/>
            </a:pPr>
            <a:r>
              <a:rPr lang="en-US" sz="3800" dirty="0">
                <a:solidFill>
                  <a:schemeClr val="bg1">
                    <a:lumMod val="65000"/>
                    <a:lumOff val="35000"/>
                  </a:schemeClr>
                </a:solidFill>
                <a:latin typeface="Gill Sans"/>
                <a:ea typeface="Gill Sans"/>
                <a:cs typeface="Gill Sans"/>
                <a:sym typeface="Gill Sans"/>
              </a:rPr>
              <a:t>Training</a:t>
            </a:r>
          </a:p>
          <a:p>
            <a:pPr marL="571500" marR="0" indent="-571500" defTabSz="5461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3800" b="0" i="0" u="none" strike="noStrike" cap="none" spc="0" normalizeH="0" baseline="0" dirty="0">
                <a:ln>
                  <a:noFill/>
                </a:ln>
                <a:solidFill>
                  <a:schemeClr val="bg1">
                    <a:lumMod val="65000"/>
                    <a:lumOff val="35000"/>
                  </a:schemeClr>
                </a:solidFill>
                <a:effectLst/>
                <a:uFillTx/>
                <a:latin typeface="Gill Sans"/>
                <a:ea typeface="Gill Sans"/>
                <a:cs typeface="Gill Sans"/>
                <a:sym typeface="Gill Sans"/>
              </a:rPr>
              <a:t>Consulting resources</a:t>
            </a:r>
          </a:p>
        </p:txBody>
      </p:sp>
    </p:spTree>
    <p:extLst>
      <p:ext uri="{BB962C8B-B14F-4D97-AF65-F5344CB8AC3E}">
        <p14:creationId xmlns:p14="http://schemas.microsoft.com/office/powerpoint/2010/main" val="1525769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nformed.s3.amazonaws.com/informed/wp-content/uploads/2014/05/0318_sb_readerQuestions_630x420.jpg"/>
          <p:cNvPicPr>
            <a:picLocks noChangeAspect="1" noChangeArrowheads="1"/>
          </p:cNvPicPr>
          <p:nvPr/>
        </p:nvPicPr>
        <p:blipFill>
          <a:blip r:embed="rId3"/>
          <a:srcRect/>
          <a:stretch>
            <a:fillRect/>
          </a:stretch>
        </p:blipFill>
        <p:spPr bwMode="auto">
          <a:xfrm>
            <a:off x="0" y="-558800"/>
            <a:ext cx="12192000" cy="7416800"/>
          </a:xfrm>
          <a:prstGeom prst="rect">
            <a:avLst/>
          </a:prstGeom>
          <a:solidFill>
            <a:schemeClr val="bg1">
              <a:lumMod val="65000"/>
              <a:lumOff val="35000"/>
            </a:schemeClr>
          </a:solidFill>
          <a:effectLst>
            <a:outerShdw blurRad="50800" dist="50800" dir="5400000" algn="ctr" rotWithShape="0">
              <a:srgbClr val="000000"/>
            </a:outerShdw>
          </a:effectLst>
        </p:spPr>
      </p:pic>
      <p:sp>
        <p:nvSpPr>
          <p:cNvPr id="2" name="Title 1"/>
          <p:cNvSpPr>
            <a:spLocks noGrp="1"/>
          </p:cNvSpPr>
          <p:nvPr>
            <p:ph type="title"/>
          </p:nvPr>
        </p:nvSpPr>
        <p:spPr>
          <a:xfrm>
            <a:off x="1828799" y="381000"/>
            <a:ext cx="5342965" cy="857250"/>
          </a:xfrm>
        </p:spPr>
        <p:txBody>
          <a:bodyPr>
            <a:noAutofit/>
          </a:bodyPr>
          <a:lstStyle/>
          <a:p>
            <a:pPr>
              <a:defRPr/>
            </a:pPr>
            <a:r>
              <a:rPr lang="en-US" sz="5330" b="1" dirty="0">
                <a:solidFill>
                  <a:schemeClr val="tx1">
                    <a:lumMod val="95000"/>
                  </a:schemeClr>
                </a:solidFill>
                <a:latin typeface="Helvetica Neue"/>
              </a:rPr>
              <a:t>Answers to Questions?</a:t>
            </a:r>
          </a:p>
        </p:txBody>
      </p:sp>
      <p:sp>
        <p:nvSpPr>
          <p:cNvPr id="4" name="TextBox 3"/>
          <p:cNvSpPr txBox="1"/>
          <p:nvPr/>
        </p:nvSpPr>
        <p:spPr>
          <a:xfrm>
            <a:off x="1828799" y="2294453"/>
            <a:ext cx="5461000" cy="3507343"/>
          </a:xfrm>
          <a:prstGeom prst="roundRect">
            <a:avLst/>
          </a:prstGeom>
          <a:solidFill>
            <a:schemeClr val="bg1">
              <a:lumMod val="65000"/>
              <a:lumOff val="35000"/>
              <a:alpha val="39000"/>
            </a:schemeClr>
          </a:solidFill>
          <a:effectLst>
            <a:outerShdw blurRad="50800" dist="50800" dir="5400000" algn="ctr" rotWithShape="0">
              <a:srgbClr val="000000">
                <a:alpha val="77000"/>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uLnTx/>
                <a:uFillTx/>
                <a:latin typeface="Tahoma" panose="020B0604030504040204" pitchFamily="34" charset="0"/>
                <a:ea typeface="+mn-ea"/>
                <a:cs typeface="Arial" panose="020B0604020202020204" pitchFamily="34" charset="0"/>
              </a:rPr>
              <a:t>Risk Management Department</a:t>
            </a:r>
            <a:endParaRPr kumimoji="0" lang="en-US" altLang="en-US" sz="2000" b="0" i="0" u="none" strike="noStrike" kern="1200" cap="none" spc="0" normalizeH="0" baseline="0" noProof="0" dirty="0">
              <a:ln>
                <a:noFill/>
              </a:ln>
              <a:uLnTx/>
              <a:uFillTx/>
              <a:latin typeface="Tahoma" panose="020B060403050404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uLnTx/>
                <a:uFillTx/>
                <a:latin typeface="Tahoma" panose="020B0604030504040204" pitchFamily="34" charset="0"/>
                <a:ea typeface="+mn-ea"/>
                <a:cs typeface="Arial" panose="020B0604020202020204" pitchFamily="34" charset="0"/>
              </a:rPr>
              <a:t>Legislative Program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uLnTx/>
                <a:uFillTx/>
                <a:latin typeface="Tahoma" panose="020B0604030504040204" pitchFamily="34" charset="0"/>
                <a:ea typeface="+mn-ea"/>
                <a:cs typeface="Arial" panose="020B0604020202020204" pitchFamily="34" charset="0"/>
              </a:rPr>
              <a:t>Employee Benefits Program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uLnTx/>
                <a:uFillTx/>
                <a:latin typeface="Tahoma" panose="020B0604030504040204" pitchFamily="34" charset="0"/>
                <a:ea typeface="+mn-ea"/>
                <a:cs typeface="Arial" panose="020B0604020202020204" pitchFamily="34" charset="0"/>
              </a:rPr>
              <a:t>SDAO Pre-loss Department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uLnTx/>
                <a:uFillTx/>
                <a:latin typeface="Tahoma" panose="020B0604030504040204" pitchFamily="34" charset="0"/>
                <a:ea typeface="+mn-ea"/>
                <a:cs typeface="Arial" panose="020B0604020202020204" pitchFamily="34" charset="0"/>
              </a:rPr>
              <a:t>Management Consulting Services Program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uLnTx/>
                <a:uFillTx/>
                <a:latin typeface="Tahoma" panose="020B0604030504040204" pitchFamily="34" charset="0"/>
                <a:ea typeface="+mn-ea"/>
                <a:cs typeface="Arial" panose="020B0604020202020204" pitchFamily="34" charset="0"/>
              </a:rPr>
              <a:t>SDAO Advisory Services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uLnTx/>
                <a:uFillTx/>
                <a:latin typeface="Tahoma" panose="020B0604030504040204" pitchFamily="34" charset="0"/>
                <a:ea typeface="+mn-ea"/>
                <a:cs typeface="Arial" panose="020B0604020202020204" pitchFamily="34" charset="0"/>
              </a:rPr>
              <a:t>800-285-5461</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uLnTx/>
              <a:uFillTx/>
              <a:latin typeface="Tahoma" panose="020B060403050404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uLnTx/>
                <a:uFillTx/>
                <a:latin typeface="Tahoma" panose="020B0604030504040204" pitchFamily="34" charset="0"/>
                <a:ea typeface="+mn-ea"/>
                <a:cs typeface="Arial" panose="020B0604020202020204" pitchFamily="34" charset="0"/>
              </a:rPr>
              <a:t>SDAO Claims Department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uLnTx/>
                <a:uFillTx/>
                <a:latin typeface="Tahoma" panose="020B0604030504040204" pitchFamily="34" charset="0"/>
                <a:ea typeface="+mn-ea"/>
                <a:cs typeface="Arial" panose="020B0604020202020204" pitchFamily="34" charset="0"/>
              </a:rPr>
              <a:t>800-305-1736</a:t>
            </a:r>
          </a:p>
        </p:txBody>
      </p:sp>
    </p:spTree>
    <p:extLst>
      <p:ext uri="{BB962C8B-B14F-4D97-AF65-F5344CB8AC3E}">
        <p14:creationId xmlns:p14="http://schemas.microsoft.com/office/powerpoint/2010/main" val="551301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619125" y="209550"/>
            <a:ext cx="11572875" cy="1885950"/>
          </a:xfrm>
        </p:spPr>
        <p:txBody>
          <a:bodyPr/>
          <a:lstStyle/>
          <a:p>
            <a:pPr>
              <a:defRPr/>
            </a:pPr>
            <a:r>
              <a:rPr lang="en-US" sz="5300" dirty="0"/>
              <a:t>Overview</a:t>
            </a:r>
          </a:p>
        </p:txBody>
      </p:sp>
      <p:sp>
        <p:nvSpPr>
          <p:cNvPr id="8195" name="Rectangle 3"/>
          <p:cNvSpPr>
            <a:spLocks noGrp="1" noChangeArrowheads="1"/>
          </p:cNvSpPr>
          <p:nvPr>
            <p:ph type="body" sz="quarter" idx="4294967295"/>
          </p:nvPr>
        </p:nvSpPr>
        <p:spPr>
          <a:xfrm>
            <a:off x="619125" y="1152525"/>
            <a:ext cx="11572875" cy="4495800"/>
          </a:xfrm>
        </p:spPr>
        <p:txBody>
          <a:bodyPr/>
          <a:lstStyle/>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Who should have a safety committee?</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Requirements</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SDAO Risk Management Services</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Questions?</a:t>
            </a:r>
          </a:p>
        </p:txBody>
      </p:sp>
    </p:spTree>
    <p:extLst>
      <p:ext uri="{BB962C8B-B14F-4D97-AF65-F5344CB8AC3E}">
        <p14:creationId xmlns:p14="http://schemas.microsoft.com/office/powerpoint/2010/main" val="3041385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BC21A6-51CD-482B-939E-A4AFA32D55CB}"/>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t="9944" b="5787"/>
          <a:stretch/>
        </p:blipFill>
        <p:spPr>
          <a:xfrm>
            <a:off x="20" y="10"/>
            <a:ext cx="12191980" cy="6857990"/>
          </a:xfrm>
          <a:prstGeom prst="rect">
            <a:avLst/>
          </a:prstGeom>
          <a:ln>
            <a:solidFill>
              <a:schemeClr val="accent4">
                <a:lumMod val="60000"/>
                <a:lumOff val="40000"/>
              </a:schemeClr>
            </a:solidFill>
          </a:ln>
        </p:spPr>
      </p:pic>
      <p:sp>
        <p:nvSpPr>
          <p:cNvPr id="6" name="TextBox 5">
            <a:extLst>
              <a:ext uri="{FF2B5EF4-FFF2-40B4-BE49-F238E27FC236}">
                <a16:creationId xmlns:a16="http://schemas.microsoft.com/office/drawing/2014/main" id="{82442193-7271-4979-A499-A6583183BEB4}"/>
              </a:ext>
            </a:extLst>
          </p:cNvPr>
          <p:cNvSpPr txBox="1"/>
          <p:nvPr/>
        </p:nvSpPr>
        <p:spPr>
          <a:xfrm>
            <a:off x="463937" y="661862"/>
            <a:ext cx="4073231" cy="19492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Comic Sans MS" panose="030F0702030302020204" pitchFamily="66" charset="0"/>
                <a:ea typeface="Gill Sans"/>
                <a:cs typeface="Gill Sans"/>
                <a:sym typeface="Gill Sans"/>
              </a:rPr>
              <a:t>What’</a:t>
            </a:r>
            <a:r>
              <a:rPr lang="en-US" sz="6000" dirty="0">
                <a:solidFill>
                  <a:srgbClr val="FFFFFF"/>
                </a:solidFill>
                <a:latin typeface="Comic Sans MS" panose="030F0702030302020204" pitchFamily="66" charset="0"/>
                <a:ea typeface="Gill Sans"/>
                <a:cs typeface="Gill Sans"/>
                <a:sym typeface="Gill Sans"/>
              </a:rPr>
              <a:t>s the</a:t>
            </a:r>
          </a:p>
          <a:p>
            <a:pPr marL="0" marR="0" indent="0" algn="ctr" defTabSz="546100" rtl="0" fontAlgn="auto" latinLnBrk="1" hangingPunct="0">
              <a:lnSpc>
                <a:spcPct val="100000"/>
              </a:lnSpc>
              <a:spcBef>
                <a:spcPts val="0"/>
              </a:spcBef>
              <a:spcAft>
                <a:spcPts val="0"/>
              </a:spcAft>
              <a:buClrTx/>
              <a:buSzTx/>
              <a:buFontTx/>
              <a:buNone/>
              <a:tabLst/>
            </a:pPr>
            <a:r>
              <a:rPr lang="en-US" sz="6000" dirty="0">
                <a:solidFill>
                  <a:srgbClr val="FFFFFF"/>
                </a:solidFill>
                <a:latin typeface="Comic Sans MS" panose="030F0702030302020204" pitchFamily="66" charset="0"/>
                <a:ea typeface="Gill Sans"/>
                <a:cs typeface="Gill Sans"/>
                <a:sym typeface="Gill Sans"/>
              </a:rPr>
              <a:t>porpoise? </a:t>
            </a:r>
            <a:endParaRPr kumimoji="0" lang="en-US" sz="6000" b="0" i="0" u="none" strike="noStrike" cap="none" spc="0" normalizeH="0" baseline="0" dirty="0">
              <a:ln>
                <a:noFill/>
              </a:ln>
              <a:solidFill>
                <a:srgbClr val="FFFFFF"/>
              </a:solidFill>
              <a:effectLst/>
              <a:uFillTx/>
              <a:latin typeface="Comic Sans MS" panose="030F0702030302020204" pitchFamily="66" charset="0"/>
              <a:ea typeface="Gill Sans"/>
              <a:cs typeface="Gill Sans"/>
              <a:sym typeface="Gill Sans"/>
            </a:endParaRPr>
          </a:p>
        </p:txBody>
      </p:sp>
      <p:cxnSp>
        <p:nvCxnSpPr>
          <p:cNvPr id="17" name="Straight Connector 16">
            <a:extLst>
              <a:ext uri="{FF2B5EF4-FFF2-40B4-BE49-F238E27FC236}">
                <a16:creationId xmlns:a16="http://schemas.microsoft.com/office/drawing/2014/main" id="{F5A345D9-2B97-4266-8118-253D28E2AF7F}"/>
              </a:ext>
            </a:extLst>
          </p:cNvPr>
          <p:cNvCxnSpPr>
            <a:cxnSpLocks/>
          </p:cNvCxnSpPr>
          <p:nvPr/>
        </p:nvCxnSpPr>
        <p:spPr>
          <a:xfrm>
            <a:off x="609600" y="2146300"/>
            <a:ext cx="3429000" cy="88900"/>
          </a:xfrm>
          <a:prstGeom prst="line">
            <a:avLst/>
          </a:prstGeom>
          <a:noFill/>
          <a:ln w="76200" cap="flat">
            <a:solidFill>
              <a:srgbClr val="FF0000"/>
            </a:solidFill>
            <a:prstDash val="solid"/>
            <a:miter lim="400000"/>
          </a:ln>
          <a:effectLst/>
        </p:spPr>
        <p:style>
          <a:lnRef idx="0">
            <a:scrgbClr r="0" g="0" b="0"/>
          </a:lnRef>
          <a:fillRef idx="0">
            <a:scrgbClr r="0" g="0" b="0"/>
          </a:fillRef>
          <a:effectRef idx="0">
            <a:scrgbClr r="0" g="0" b="0"/>
          </a:effectRef>
          <a:fontRef idx="none"/>
        </p:style>
      </p:cxnSp>
      <p:sp>
        <p:nvSpPr>
          <p:cNvPr id="19" name="TextBox 18">
            <a:extLst>
              <a:ext uri="{FF2B5EF4-FFF2-40B4-BE49-F238E27FC236}">
                <a16:creationId xmlns:a16="http://schemas.microsoft.com/office/drawing/2014/main" id="{83DDECCE-2D60-4C31-AAD3-977FF5DD7540}"/>
              </a:ext>
            </a:extLst>
          </p:cNvPr>
          <p:cNvSpPr txBox="1"/>
          <p:nvPr/>
        </p:nvSpPr>
        <p:spPr>
          <a:xfrm rot="21184691">
            <a:off x="1185184" y="2403555"/>
            <a:ext cx="3289362" cy="102592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00"/>
                </a:solidFill>
                <a:effectLst/>
                <a:uFillTx/>
                <a:latin typeface="Comic Sans MS" panose="030F0702030302020204" pitchFamily="66" charset="0"/>
                <a:ea typeface="Gill Sans"/>
                <a:cs typeface="Gill Sans"/>
                <a:sym typeface="Gill Sans"/>
              </a:rPr>
              <a:t>Purpose?</a:t>
            </a:r>
          </a:p>
        </p:txBody>
      </p:sp>
    </p:spTree>
    <p:extLst>
      <p:ext uri="{BB962C8B-B14F-4D97-AF65-F5344CB8AC3E}">
        <p14:creationId xmlns:p14="http://schemas.microsoft.com/office/powerpoint/2010/main" val="409002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FF19E8-6896-4C0C-925B-DB673B8D7E10}"/>
              </a:ext>
            </a:extLst>
          </p:cNvPr>
          <p:cNvSpPr txBox="1"/>
          <p:nvPr/>
        </p:nvSpPr>
        <p:spPr>
          <a:xfrm rot="239937">
            <a:off x="2995265" y="1022231"/>
            <a:ext cx="6288901" cy="1446550"/>
          </a:xfrm>
          <a:prstGeom prst="rect">
            <a:avLst/>
          </a:prstGeom>
          <a:noFill/>
        </p:spPr>
        <p:txBody>
          <a:bodyPr wrap="none" rtlCol="0">
            <a:spAutoFit/>
          </a:bodyPr>
          <a:lstStyle/>
          <a:p>
            <a:r>
              <a:rPr lang="en-US" sz="4400" dirty="0">
                <a:solidFill>
                  <a:schemeClr val="bg1">
                    <a:lumMod val="65000"/>
                    <a:lumOff val="35000"/>
                  </a:schemeClr>
                </a:solidFill>
                <a:latin typeface="Comic Sans MS" panose="030F0702030302020204" pitchFamily="66" charset="0"/>
              </a:rPr>
              <a:t>The purpose of the </a:t>
            </a:r>
          </a:p>
          <a:p>
            <a:r>
              <a:rPr lang="en-US" sz="4400" dirty="0">
                <a:solidFill>
                  <a:schemeClr val="bg1">
                    <a:lumMod val="65000"/>
                    <a:lumOff val="35000"/>
                  </a:schemeClr>
                </a:solidFill>
                <a:latin typeface="Comic Sans MS" panose="030F0702030302020204" pitchFamily="66" charset="0"/>
              </a:rPr>
              <a:t>	safety committee…</a:t>
            </a:r>
          </a:p>
        </p:txBody>
      </p:sp>
      <p:sp>
        <p:nvSpPr>
          <p:cNvPr id="7" name="TextBox 6">
            <a:extLst>
              <a:ext uri="{FF2B5EF4-FFF2-40B4-BE49-F238E27FC236}">
                <a16:creationId xmlns:a16="http://schemas.microsoft.com/office/drawing/2014/main" id="{D5BF0D11-93C7-49E2-B444-96949FBDE31B}"/>
              </a:ext>
            </a:extLst>
          </p:cNvPr>
          <p:cNvSpPr txBox="1"/>
          <p:nvPr/>
        </p:nvSpPr>
        <p:spPr>
          <a:xfrm>
            <a:off x="2918396" y="3842193"/>
            <a:ext cx="6612708" cy="1446550"/>
          </a:xfrm>
          <a:prstGeom prst="rect">
            <a:avLst/>
          </a:prstGeom>
          <a:noFill/>
        </p:spPr>
        <p:txBody>
          <a:bodyPr wrap="none" rtlCol="0">
            <a:spAutoFit/>
          </a:bodyPr>
          <a:lstStyle/>
          <a:p>
            <a:r>
              <a:rPr lang="en-US" sz="4400" dirty="0">
                <a:solidFill>
                  <a:schemeClr val="bg1">
                    <a:lumMod val="65000"/>
                    <a:lumOff val="35000"/>
                  </a:schemeClr>
                </a:solidFill>
                <a:latin typeface="Comic Sans MS" panose="030F0702030302020204" pitchFamily="66" charset="0"/>
              </a:rPr>
              <a:t>Bring workers and </a:t>
            </a:r>
          </a:p>
          <a:p>
            <a:r>
              <a:rPr lang="en-US" sz="4400" dirty="0">
                <a:solidFill>
                  <a:schemeClr val="bg1">
                    <a:lumMod val="65000"/>
                    <a:lumOff val="35000"/>
                  </a:schemeClr>
                </a:solidFill>
                <a:latin typeface="Comic Sans MS" panose="030F0702030302020204" pitchFamily="66" charset="0"/>
              </a:rPr>
              <a:t>	managers together…</a:t>
            </a:r>
          </a:p>
        </p:txBody>
      </p:sp>
      <p:pic>
        <p:nvPicPr>
          <p:cNvPr id="8" name="Picture 7">
            <a:extLst>
              <a:ext uri="{FF2B5EF4-FFF2-40B4-BE49-F238E27FC236}">
                <a16:creationId xmlns:a16="http://schemas.microsoft.com/office/drawing/2014/main" id="{C8B3BF8F-2071-4E90-945B-CAED16FBFC4D}"/>
              </a:ext>
            </a:extLst>
          </p:cNvPr>
          <p:cNvPicPr>
            <a:picLocks noChangeAspect="1"/>
          </p:cNvPicPr>
          <p:nvPr/>
        </p:nvPicPr>
        <p:blipFill>
          <a:blip r:embed="rId3"/>
          <a:stretch>
            <a:fillRect/>
          </a:stretch>
        </p:blipFill>
        <p:spPr>
          <a:xfrm>
            <a:off x="9417501" y="2135680"/>
            <a:ext cx="2161496" cy="3642382"/>
          </a:xfrm>
          <a:prstGeom prst="rect">
            <a:avLst/>
          </a:prstGeom>
        </p:spPr>
      </p:pic>
      <p:sp>
        <p:nvSpPr>
          <p:cNvPr id="9" name="Freeform: Shape 8">
            <a:extLst>
              <a:ext uri="{FF2B5EF4-FFF2-40B4-BE49-F238E27FC236}">
                <a16:creationId xmlns:a16="http://schemas.microsoft.com/office/drawing/2014/main" id="{5172AA1A-729A-46ED-A09D-94D56C87DF2B}"/>
              </a:ext>
            </a:extLst>
          </p:cNvPr>
          <p:cNvSpPr/>
          <p:nvPr/>
        </p:nvSpPr>
        <p:spPr>
          <a:xfrm>
            <a:off x="3111500" y="2201445"/>
            <a:ext cx="6046929" cy="472499"/>
          </a:xfrm>
          <a:custGeom>
            <a:avLst/>
            <a:gdLst>
              <a:gd name="connsiteX0" fmla="*/ 0 w 6046929"/>
              <a:gd name="connsiteY0" fmla="*/ 0 h 472499"/>
              <a:gd name="connsiteX1" fmla="*/ 6045200 w 6046929"/>
              <a:gd name="connsiteY1" fmla="*/ 469900 h 472499"/>
              <a:gd name="connsiteX2" fmla="*/ 622300 w 6046929"/>
              <a:gd name="connsiteY2" fmla="*/ 190500 h 472499"/>
              <a:gd name="connsiteX3" fmla="*/ 444500 w 6046929"/>
              <a:gd name="connsiteY3" fmla="*/ 215900 h 472499"/>
              <a:gd name="connsiteX4" fmla="*/ 711200 w 6046929"/>
              <a:gd name="connsiteY4" fmla="*/ 215900 h 472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6929" h="472499">
                <a:moveTo>
                  <a:pt x="0" y="0"/>
                </a:moveTo>
                <a:lnTo>
                  <a:pt x="6045200" y="469900"/>
                </a:lnTo>
                <a:cubicBezTo>
                  <a:pt x="6148917" y="501650"/>
                  <a:pt x="1555750" y="232833"/>
                  <a:pt x="622300" y="190500"/>
                </a:cubicBezTo>
                <a:cubicBezTo>
                  <a:pt x="-311150" y="148167"/>
                  <a:pt x="429683" y="211667"/>
                  <a:pt x="444500" y="215900"/>
                </a:cubicBezTo>
                <a:cubicBezTo>
                  <a:pt x="459317" y="220133"/>
                  <a:pt x="585258" y="218016"/>
                  <a:pt x="711200" y="215900"/>
                </a:cubicBezTo>
              </a:path>
            </a:pathLst>
          </a:custGeom>
          <a:noFill/>
          <a:ln>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1265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38872CB-46EC-424E-B95B-B696F881BB46}"/>
              </a:ext>
            </a:extLst>
          </p:cNvPr>
          <p:cNvSpPr txBox="1"/>
          <p:nvPr/>
        </p:nvSpPr>
        <p:spPr>
          <a:xfrm>
            <a:off x="3403600" y="2235200"/>
            <a:ext cx="4636206" cy="1446550"/>
          </a:xfrm>
          <a:prstGeom prst="rect">
            <a:avLst/>
          </a:prstGeom>
          <a:noFill/>
        </p:spPr>
        <p:txBody>
          <a:bodyPr wrap="none" rtlCol="0">
            <a:spAutoFit/>
          </a:bodyPr>
          <a:lstStyle/>
          <a:p>
            <a:r>
              <a:rPr lang="en-US" sz="4400" dirty="0">
                <a:solidFill>
                  <a:schemeClr val="bg1">
                    <a:lumMod val="65000"/>
                    <a:lumOff val="35000"/>
                  </a:schemeClr>
                </a:solidFill>
                <a:latin typeface="Comic Sans MS" panose="030F0702030302020204" pitchFamily="66" charset="0"/>
              </a:rPr>
              <a:t>Promoting health</a:t>
            </a:r>
          </a:p>
          <a:p>
            <a:r>
              <a:rPr lang="en-US" sz="4400" dirty="0">
                <a:solidFill>
                  <a:schemeClr val="bg1">
                    <a:lumMod val="65000"/>
                    <a:lumOff val="35000"/>
                  </a:schemeClr>
                </a:solidFill>
                <a:latin typeface="Comic Sans MS" panose="030F0702030302020204" pitchFamily="66" charset="0"/>
              </a:rPr>
              <a:t>and safety… </a:t>
            </a:r>
          </a:p>
        </p:txBody>
      </p:sp>
      <p:pic>
        <p:nvPicPr>
          <p:cNvPr id="9" name="Picture 8">
            <a:extLst>
              <a:ext uri="{FF2B5EF4-FFF2-40B4-BE49-F238E27FC236}">
                <a16:creationId xmlns:a16="http://schemas.microsoft.com/office/drawing/2014/main" id="{081C5DA1-61B8-4B95-9C38-E374F5C43AD2}"/>
              </a:ext>
            </a:extLst>
          </p:cNvPr>
          <p:cNvPicPr>
            <a:picLocks noChangeAspect="1"/>
          </p:cNvPicPr>
          <p:nvPr/>
        </p:nvPicPr>
        <p:blipFill>
          <a:blip r:embed="rId3"/>
          <a:stretch>
            <a:fillRect/>
          </a:stretch>
        </p:blipFill>
        <p:spPr>
          <a:xfrm rot="2630071">
            <a:off x="6959058" y="2235200"/>
            <a:ext cx="2161496" cy="3642382"/>
          </a:xfrm>
          <a:prstGeom prst="rect">
            <a:avLst/>
          </a:prstGeom>
        </p:spPr>
      </p:pic>
    </p:spTree>
    <p:extLst>
      <p:ext uri="{BB962C8B-B14F-4D97-AF65-F5344CB8AC3E}">
        <p14:creationId xmlns:p14="http://schemas.microsoft.com/office/powerpoint/2010/main" val="2803921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7D516C-82A3-474D-B43F-7B224AA90689}"/>
              </a:ext>
            </a:extLst>
          </p:cNvPr>
          <p:cNvPicPr>
            <a:picLocks noChangeAspect="1"/>
          </p:cNvPicPr>
          <p:nvPr/>
        </p:nvPicPr>
        <p:blipFill>
          <a:blip r:embed="rId3"/>
          <a:stretch>
            <a:fillRect/>
          </a:stretch>
        </p:blipFill>
        <p:spPr>
          <a:xfrm>
            <a:off x="0" y="-803631"/>
            <a:ext cx="12192000" cy="8465262"/>
          </a:xfrm>
          <a:prstGeom prst="rect">
            <a:avLst/>
          </a:prstGeom>
        </p:spPr>
      </p:pic>
    </p:spTree>
    <p:extLst>
      <p:ext uri="{BB962C8B-B14F-4D97-AF65-F5344CB8AC3E}">
        <p14:creationId xmlns:p14="http://schemas.microsoft.com/office/powerpoint/2010/main" val="3618242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1CC9FD-DE43-4B54-AF72-620A9C0DB702}"/>
              </a:ext>
            </a:extLst>
          </p:cNvPr>
          <p:cNvSpPr txBox="1"/>
          <p:nvPr/>
        </p:nvSpPr>
        <p:spPr>
          <a:xfrm>
            <a:off x="2437148" y="765276"/>
            <a:ext cx="7317709" cy="19492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chemeClr val="bg1">
                    <a:lumMod val="65000"/>
                    <a:lumOff val="35000"/>
                  </a:schemeClr>
                </a:solidFill>
                <a:effectLst/>
                <a:uFillTx/>
                <a:latin typeface="Comic Sans MS" panose="030F0702030302020204" pitchFamily="66" charset="0"/>
                <a:ea typeface="Gill Sans"/>
                <a:cs typeface="Gill Sans"/>
                <a:sym typeface="Gill Sans"/>
              </a:rPr>
              <a:t>Who should have a </a:t>
            </a:r>
          </a:p>
          <a:p>
            <a:pPr marL="0" marR="0" indent="0" algn="ctr" defTabSz="546100" rtl="0" fontAlgn="auto" latinLnBrk="1"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chemeClr val="bg1">
                    <a:lumMod val="65000"/>
                    <a:lumOff val="35000"/>
                  </a:schemeClr>
                </a:solidFill>
                <a:effectLst/>
                <a:uFillTx/>
                <a:latin typeface="Comic Sans MS" panose="030F0702030302020204" pitchFamily="66" charset="0"/>
                <a:ea typeface="Gill Sans"/>
                <a:cs typeface="Gill Sans"/>
                <a:sym typeface="Gill Sans"/>
              </a:rPr>
              <a:t>safety committee?  </a:t>
            </a:r>
          </a:p>
        </p:txBody>
      </p:sp>
    </p:spTree>
    <p:extLst>
      <p:ext uri="{BB962C8B-B14F-4D97-AF65-F5344CB8AC3E}">
        <p14:creationId xmlns:p14="http://schemas.microsoft.com/office/powerpoint/2010/main" val="2087156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om\AppData\Local\Temp\articulate\presenter\imgtemp\etyxBENh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om\AppData\Local\Temp\articulate\presenter\imgtemp\c2w9O4yw_files\slide0001_image001.pn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om\AppData\Local\Temp\articulate\presenter\imgtemp\etyxBENh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om\AppData\Local\Temp\articulate\presenter\imgtemp\c2w9O4yw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om\AppData\Local\Temp\articulate\presenter\imgtemp\etyxBENh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om\AppData\Local\Temp\articulate\presenter\imgtemp\c2w9O4yw_files\slide0001_image001.pn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1" hangingPunct="0">
          <a:lnSpc>
            <a:spcPct val="100000"/>
          </a:lnSpc>
          <a:spcBef>
            <a:spcPts val="0"/>
          </a:spcBef>
          <a:spcAft>
            <a:spcPts val="0"/>
          </a:spcAft>
          <a:buClrTx/>
          <a:buSzTx/>
          <a:buFontTx/>
          <a:buNone/>
          <a:tabLst/>
          <a:defRPr kumimoji="0" sz="28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7037280A88754DA892D60E97530D20" ma:contentTypeVersion="15" ma:contentTypeDescription="Create a new document." ma:contentTypeScope="" ma:versionID="6b743aa700085a8d205ba0ad59325a89">
  <xsd:schema xmlns:xsd="http://www.w3.org/2001/XMLSchema" xmlns:xs="http://www.w3.org/2001/XMLSchema" xmlns:p="http://schemas.microsoft.com/office/2006/metadata/properties" xmlns:ns1="http://schemas.microsoft.com/sharepoint/v3" xmlns:ns2="66878c42-15e9-42dc-a404-ec50a4d86dce" xmlns:ns3="22be22a7-2709-4d6f-8036-5cec7e0c4c35" targetNamespace="http://schemas.microsoft.com/office/2006/metadata/properties" ma:root="true" ma:fieldsID="c4d11acaf00d278f401fbb5e46161439" ns1:_="" ns2:_="" ns3:_="">
    <xsd:import namespace="http://schemas.microsoft.com/sharepoint/v3"/>
    <xsd:import namespace="66878c42-15e9-42dc-a404-ec50a4d86dce"/>
    <xsd:import namespace="22be22a7-2709-4d6f-8036-5cec7e0c4c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878c42-15e9-42dc-a404-ec50a4d8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be22a7-2709-4d6f-8036-5cec7e0c4c3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22be22a7-2709-4d6f-8036-5cec7e0c4c35">
      <UserInfo>
        <DisplayName>Christian Boyd</DisplayName>
        <AccountId>100</AccountId>
        <AccountType/>
      </UserInfo>
    </SharedWithUsers>
  </documentManagement>
</p:properties>
</file>

<file path=customXml/itemProps1.xml><?xml version="1.0" encoding="utf-8"?>
<ds:datastoreItem xmlns:ds="http://schemas.openxmlformats.org/officeDocument/2006/customXml" ds:itemID="{1B30E167-E4EE-4555-ABF0-689D189F3E83}">
  <ds:schemaRefs>
    <ds:schemaRef ds:uri="http://schemas.microsoft.com/sharepoint/v3/contenttype/forms"/>
  </ds:schemaRefs>
</ds:datastoreItem>
</file>

<file path=customXml/itemProps2.xml><?xml version="1.0" encoding="utf-8"?>
<ds:datastoreItem xmlns:ds="http://schemas.openxmlformats.org/officeDocument/2006/customXml" ds:itemID="{D91F2149-8FEF-484E-83B0-F5BEC08BE2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6878c42-15e9-42dc-a404-ec50a4d86dce"/>
    <ds:schemaRef ds:uri="22be22a7-2709-4d6f-8036-5cec7e0c4c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B7D156-CD40-44D3-9D72-F9D5779E3347}">
  <ds:schemaRefs>
    <ds:schemaRef ds:uri="http://purl.org/dc/dcmitype/"/>
    <ds:schemaRef ds:uri="http://purl.org/dc/terms/"/>
    <ds:schemaRef ds:uri="http://schemas.microsoft.com/office/infopath/2007/PartnerControls"/>
    <ds:schemaRef ds:uri="66878c42-15e9-42dc-a404-ec50a4d86dc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22be22a7-2709-4d6f-8036-5cec7e0c4c35"/>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744</TotalTime>
  <Words>2308</Words>
  <Application>Microsoft Office PowerPoint</Application>
  <PresentationFormat>Widescreen</PresentationFormat>
  <Paragraphs>201</Paragraphs>
  <Slides>31</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Comic Sans MS</vt:lpstr>
      <vt:lpstr>Gill Sans</vt:lpstr>
      <vt:lpstr>Helvetica Neue</vt:lpstr>
      <vt:lpstr>Tahoma</vt:lpstr>
      <vt:lpstr>Verdana</vt:lpstr>
      <vt:lpstr>Wingdings</vt:lpstr>
      <vt:lpstr>White</vt:lpstr>
      <vt:lpstr>Welcome to SDAO’s  1st Thursday Lunch and Learn</vt:lpstr>
      <vt:lpstr>Questions and Follow up</vt:lpstr>
      <vt:lpstr>Safety Committee Overview  presented by the  Risk Management Department  riskmanagement@sdao.com </vt:lpstr>
      <vt:lpstr>Overview</vt:lpstr>
      <vt:lpstr>PowerPoint Presentation</vt:lpstr>
      <vt:lpstr>PowerPoint Presentation</vt:lpstr>
      <vt:lpstr>PowerPoint Presentation</vt:lpstr>
      <vt:lpstr>PowerPoint Presentation</vt:lpstr>
      <vt:lpstr>PowerPoint Presentation</vt:lpstr>
      <vt:lpstr>OR-OSHA Fact 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Answers to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Safety Committees  presented by the  Risk Management Department</dc:title>
  <dc:creator>Jason Jantzi</dc:creator>
  <cp:lastModifiedBy>Jason Jantzi</cp:lastModifiedBy>
  <cp:revision>65</cp:revision>
  <dcterms:created xsi:type="dcterms:W3CDTF">2018-02-20T19:31:42Z</dcterms:created>
  <dcterms:modified xsi:type="dcterms:W3CDTF">2022-01-06T22:48:22Z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0x010100247037280A88754DA892D60E97530D20</vt:lpwstr>
  </property>
</Properties>
</file>